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37"/>
  </p:notesMasterIdLst>
  <p:handoutMasterIdLst>
    <p:handoutMasterId r:id="rId38"/>
  </p:handoutMasterIdLst>
  <p:sldIdLst>
    <p:sldId id="256" r:id="rId2"/>
    <p:sldId id="257" r:id="rId3"/>
    <p:sldId id="266" r:id="rId4"/>
    <p:sldId id="267" r:id="rId5"/>
    <p:sldId id="273" r:id="rId6"/>
    <p:sldId id="272" r:id="rId7"/>
    <p:sldId id="275" r:id="rId8"/>
    <p:sldId id="277" r:id="rId9"/>
    <p:sldId id="279" r:id="rId10"/>
    <p:sldId id="281" r:id="rId11"/>
    <p:sldId id="283" r:id="rId12"/>
    <p:sldId id="285" r:id="rId13"/>
    <p:sldId id="286" r:id="rId14"/>
    <p:sldId id="288" r:id="rId15"/>
    <p:sldId id="290" r:id="rId16"/>
    <p:sldId id="292" r:id="rId17"/>
    <p:sldId id="293" r:id="rId18"/>
    <p:sldId id="295" r:id="rId19"/>
    <p:sldId id="297" r:id="rId20"/>
    <p:sldId id="300" r:id="rId21"/>
    <p:sldId id="259" r:id="rId22"/>
    <p:sldId id="299" r:id="rId23"/>
    <p:sldId id="304" r:id="rId24"/>
    <p:sldId id="309" r:id="rId25"/>
    <p:sldId id="305" r:id="rId26"/>
    <p:sldId id="306" r:id="rId27"/>
    <p:sldId id="308" r:id="rId28"/>
    <p:sldId id="301" r:id="rId29"/>
    <p:sldId id="262" r:id="rId30"/>
    <p:sldId id="315" r:id="rId31"/>
    <p:sldId id="263" r:id="rId32"/>
    <p:sldId id="298" r:id="rId33"/>
    <p:sldId id="303" r:id="rId34"/>
    <p:sldId id="261" r:id="rId35"/>
    <p:sldId id="314"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22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1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073AD-0E3B-40DA-85EE-26A2D54E8BF6}"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8D33782E-C6D2-4FC4-B0BA-C4934476C75B}">
      <dgm:prSet/>
      <dgm:spPr/>
      <dgm:t>
        <a:bodyPr/>
        <a:lstStyle/>
        <a:p>
          <a:pPr rtl="0"/>
          <a:r>
            <a:rPr lang="en-US" dirty="0" smtClean="0"/>
            <a:t>Effective Tax Rate </a:t>
          </a:r>
          <a:endParaRPr lang="en-US" dirty="0"/>
        </a:p>
      </dgm:t>
    </dgm:pt>
    <dgm:pt modelId="{73E40D05-669D-488E-A5EC-C19CDFEBDF0E}" type="parTrans" cxnId="{F1BC24ED-96E3-4744-A5B5-C531DECA51B7}">
      <dgm:prSet/>
      <dgm:spPr/>
      <dgm:t>
        <a:bodyPr/>
        <a:lstStyle/>
        <a:p>
          <a:endParaRPr lang="en-US"/>
        </a:p>
      </dgm:t>
    </dgm:pt>
    <dgm:pt modelId="{C4F6442A-9B02-41F5-A10F-3C675486F91D}" type="sibTrans" cxnId="{F1BC24ED-96E3-4744-A5B5-C531DECA51B7}">
      <dgm:prSet/>
      <dgm:spPr>
        <a:solidFill>
          <a:schemeClr val="tx1">
            <a:lumMod val="50000"/>
            <a:lumOff val="50000"/>
          </a:schemeClr>
        </a:solidFill>
      </dgm:spPr>
      <dgm:t>
        <a:bodyPr/>
        <a:lstStyle/>
        <a:p>
          <a:endParaRPr lang="en-US" dirty="0"/>
        </a:p>
      </dgm:t>
    </dgm:pt>
    <dgm:pt modelId="{11D27F48-AEB4-4C69-B5C4-948E3EB518A2}">
      <dgm:prSet/>
      <dgm:spPr/>
      <dgm:t>
        <a:bodyPr/>
        <a:lstStyle/>
        <a:p>
          <a:pPr rtl="0"/>
          <a:r>
            <a:rPr lang="en-US" dirty="0" smtClean="0"/>
            <a:t>No-New-Revenue Tax Rate</a:t>
          </a:r>
          <a:endParaRPr lang="en-US" dirty="0"/>
        </a:p>
      </dgm:t>
    </dgm:pt>
    <dgm:pt modelId="{593283E7-E8B9-4534-94BF-03A3247E9EE7}" type="parTrans" cxnId="{163A9C74-874D-4A9E-A5D0-4EC3DB3EEC67}">
      <dgm:prSet/>
      <dgm:spPr/>
      <dgm:t>
        <a:bodyPr/>
        <a:lstStyle/>
        <a:p>
          <a:endParaRPr lang="en-US"/>
        </a:p>
      </dgm:t>
    </dgm:pt>
    <dgm:pt modelId="{E82160D5-A3AC-4B06-B109-2E9B601C8F41}" type="sibTrans" cxnId="{163A9C74-874D-4A9E-A5D0-4EC3DB3EEC67}">
      <dgm:prSet/>
      <dgm:spPr/>
      <dgm:t>
        <a:bodyPr/>
        <a:lstStyle/>
        <a:p>
          <a:endParaRPr lang="en-US"/>
        </a:p>
      </dgm:t>
    </dgm:pt>
    <dgm:pt modelId="{75171E0B-8161-4FCC-8AB9-71A5872696AB}" type="pres">
      <dgm:prSet presAssocID="{F2F073AD-0E3B-40DA-85EE-26A2D54E8BF6}" presName="Name0" presStyleCnt="0">
        <dgm:presLayoutVars>
          <dgm:dir/>
          <dgm:resizeHandles val="exact"/>
        </dgm:presLayoutVars>
      </dgm:prSet>
      <dgm:spPr/>
      <dgm:t>
        <a:bodyPr/>
        <a:lstStyle/>
        <a:p>
          <a:endParaRPr lang="en-US"/>
        </a:p>
      </dgm:t>
    </dgm:pt>
    <dgm:pt modelId="{EA9DE9DF-41CB-41C5-B472-EE0CDC3CD908}" type="pres">
      <dgm:prSet presAssocID="{8D33782E-C6D2-4FC4-B0BA-C4934476C75B}" presName="node" presStyleLbl="node1" presStyleIdx="0" presStyleCnt="2">
        <dgm:presLayoutVars>
          <dgm:bulletEnabled val="1"/>
        </dgm:presLayoutVars>
      </dgm:prSet>
      <dgm:spPr/>
      <dgm:t>
        <a:bodyPr/>
        <a:lstStyle/>
        <a:p>
          <a:endParaRPr lang="en-US"/>
        </a:p>
      </dgm:t>
    </dgm:pt>
    <dgm:pt modelId="{826F1E6E-015C-4469-B971-CA3041E8D6F2}" type="pres">
      <dgm:prSet presAssocID="{C4F6442A-9B02-41F5-A10F-3C675486F91D}" presName="sibTrans" presStyleLbl="sibTrans2D1" presStyleIdx="0" presStyleCnt="1"/>
      <dgm:spPr/>
      <dgm:t>
        <a:bodyPr/>
        <a:lstStyle/>
        <a:p>
          <a:endParaRPr lang="en-US"/>
        </a:p>
      </dgm:t>
    </dgm:pt>
    <dgm:pt modelId="{4EC13A9A-9B67-465F-8972-84BADCEDD275}" type="pres">
      <dgm:prSet presAssocID="{C4F6442A-9B02-41F5-A10F-3C675486F91D}" presName="connectorText" presStyleLbl="sibTrans2D1" presStyleIdx="0" presStyleCnt="1"/>
      <dgm:spPr/>
      <dgm:t>
        <a:bodyPr/>
        <a:lstStyle/>
        <a:p>
          <a:endParaRPr lang="en-US"/>
        </a:p>
      </dgm:t>
    </dgm:pt>
    <dgm:pt modelId="{04B7C61E-BB70-4A3C-841F-3C474AD40D3B}" type="pres">
      <dgm:prSet presAssocID="{11D27F48-AEB4-4C69-B5C4-948E3EB518A2}" presName="node" presStyleLbl="node1" presStyleIdx="1" presStyleCnt="2">
        <dgm:presLayoutVars>
          <dgm:bulletEnabled val="1"/>
        </dgm:presLayoutVars>
      </dgm:prSet>
      <dgm:spPr/>
      <dgm:t>
        <a:bodyPr/>
        <a:lstStyle/>
        <a:p>
          <a:endParaRPr lang="en-US"/>
        </a:p>
      </dgm:t>
    </dgm:pt>
  </dgm:ptLst>
  <dgm:cxnLst>
    <dgm:cxn modelId="{DCB72C0A-EDC1-4C7A-8128-93052B4806F5}" type="presOf" srcId="{C4F6442A-9B02-41F5-A10F-3C675486F91D}" destId="{4EC13A9A-9B67-465F-8972-84BADCEDD275}" srcOrd="1" destOrd="0" presId="urn:microsoft.com/office/officeart/2005/8/layout/process1"/>
    <dgm:cxn modelId="{F1BC24ED-96E3-4744-A5B5-C531DECA51B7}" srcId="{F2F073AD-0E3B-40DA-85EE-26A2D54E8BF6}" destId="{8D33782E-C6D2-4FC4-B0BA-C4934476C75B}" srcOrd="0" destOrd="0" parTransId="{73E40D05-669D-488E-A5EC-C19CDFEBDF0E}" sibTransId="{C4F6442A-9B02-41F5-A10F-3C675486F91D}"/>
    <dgm:cxn modelId="{163A9C74-874D-4A9E-A5D0-4EC3DB3EEC67}" srcId="{F2F073AD-0E3B-40DA-85EE-26A2D54E8BF6}" destId="{11D27F48-AEB4-4C69-B5C4-948E3EB518A2}" srcOrd="1" destOrd="0" parTransId="{593283E7-E8B9-4534-94BF-03A3247E9EE7}" sibTransId="{E82160D5-A3AC-4B06-B109-2E9B601C8F41}"/>
    <dgm:cxn modelId="{E1E8089F-F7CD-4182-84D1-7EC0E04574AD}" type="presOf" srcId="{C4F6442A-9B02-41F5-A10F-3C675486F91D}" destId="{826F1E6E-015C-4469-B971-CA3041E8D6F2}" srcOrd="0" destOrd="0" presId="urn:microsoft.com/office/officeart/2005/8/layout/process1"/>
    <dgm:cxn modelId="{F3AA057C-71C9-440B-B443-44AEFBB2D0DF}" type="presOf" srcId="{8D33782E-C6D2-4FC4-B0BA-C4934476C75B}" destId="{EA9DE9DF-41CB-41C5-B472-EE0CDC3CD908}" srcOrd="0" destOrd="0" presId="urn:microsoft.com/office/officeart/2005/8/layout/process1"/>
    <dgm:cxn modelId="{815D8A0A-F07F-43AF-B994-F58C97467D10}" type="presOf" srcId="{11D27F48-AEB4-4C69-B5C4-948E3EB518A2}" destId="{04B7C61E-BB70-4A3C-841F-3C474AD40D3B}" srcOrd="0" destOrd="0" presId="urn:microsoft.com/office/officeart/2005/8/layout/process1"/>
    <dgm:cxn modelId="{0AAD44F5-2EA4-422E-A553-BF9EA59C3FCC}" type="presOf" srcId="{F2F073AD-0E3B-40DA-85EE-26A2D54E8BF6}" destId="{75171E0B-8161-4FCC-8AB9-71A5872696AB}" srcOrd="0" destOrd="0" presId="urn:microsoft.com/office/officeart/2005/8/layout/process1"/>
    <dgm:cxn modelId="{5E5AF086-F4B1-4FEA-8D58-623B41B84A40}" type="presParOf" srcId="{75171E0B-8161-4FCC-8AB9-71A5872696AB}" destId="{EA9DE9DF-41CB-41C5-B472-EE0CDC3CD908}" srcOrd="0" destOrd="0" presId="urn:microsoft.com/office/officeart/2005/8/layout/process1"/>
    <dgm:cxn modelId="{8F361ACA-CA3E-4628-8CED-8E6A2A9861BD}" type="presParOf" srcId="{75171E0B-8161-4FCC-8AB9-71A5872696AB}" destId="{826F1E6E-015C-4469-B971-CA3041E8D6F2}" srcOrd="1" destOrd="0" presId="urn:microsoft.com/office/officeart/2005/8/layout/process1"/>
    <dgm:cxn modelId="{B23A9D7B-F635-42D2-8732-399B7F508A73}" type="presParOf" srcId="{826F1E6E-015C-4469-B971-CA3041E8D6F2}" destId="{4EC13A9A-9B67-465F-8972-84BADCEDD275}" srcOrd="0" destOrd="0" presId="urn:microsoft.com/office/officeart/2005/8/layout/process1"/>
    <dgm:cxn modelId="{DEBAF408-E422-44AC-9101-4409CB14760F}" type="presParOf" srcId="{75171E0B-8161-4FCC-8AB9-71A5872696AB}" destId="{04B7C61E-BB70-4A3C-841F-3C474AD40D3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3F78D-E1D8-449B-BF5E-0FE763FC571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F438657E-979F-418A-A108-9A91E6E264FC}">
      <dgm:prSet/>
      <dgm:spPr/>
      <dgm:t>
        <a:bodyPr/>
        <a:lstStyle/>
        <a:p>
          <a:pPr rtl="0"/>
          <a:r>
            <a:rPr lang="en-US" dirty="0" smtClean="0"/>
            <a:t>Rollback Tax Rate</a:t>
          </a:r>
          <a:endParaRPr lang="en-US" dirty="0"/>
        </a:p>
      </dgm:t>
    </dgm:pt>
    <dgm:pt modelId="{FC189E60-6B2F-4238-A05E-F22D35031E63}" type="parTrans" cxnId="{AC6EA1E9-0B47-49DD-83C9-A61EAE626209}">
      <dgm:prSet/>
      <dgm:spPr/>
      <dgm:t>
        <a:bodyPr/>
        <a:lstStyle/>
        <a:p>
          <a:endParaRPr lang="en-US"/>
        </a:p>
      </dgm:t>
    </dgm:pt>
    <dgm:pt modelId="{A85F7638-A5BA-46D2-B3C3-F2F684F7A5AF}" type="sibTrans" cxnId="{AC6EA1E9-0B47-49DD-83C9-A61EAE626209}">
      <dgm:prSet/>
      <dgm:spPr>
        <a:solidFill>
          <a:schemeClr val="tx1">
            <a:lumMod val="50000"/>
            <a:lumOff val="50000"/>
          </a:schemeClr>
        </a:solidFill>
      </dgm:spPr>
      <dgm:t>
        <a:bodyPr/>
        <a:lstStyle/>
        <a:p>
          <a:endParaRPr lang="en-US" dirty="0"/>
        </a:p>
      </dgm:t>
    </dgm:pt>
    <dgm:pt modelId="{0C2EA254-57CA-41D6-AF6B-16BD3E4A46F9}">
      <dgm:prSet/>
      <dgm:spPr/>
      <dgm:t>
        <a:bodyPr/>
        <a:lstStyle/>
        <a:p>
          <a:pPr rtl="0"/>
          <a:r>
            <a:rPr lang="en-US" dirty="0" smtClean="0"/>
            <a:t>Voter-Approval Tax Rate</a:t>
          </a:r>
          <a:endParaRPr lang="en-US" dirty="0"/>
        </a:p>
      </dgm:t>
    </dgm:pt>
    <dgm:pt modelId="{E8543EAE-2DBC-405E-BF81-3C4FBEB8EB8E}" type="parTrans" cxnId="{C6C9E9BA-8796-4F7B-A704-3F9BD44625C7}">
      <dgm:prSet/>
      <dgm:spPr/>
      <dgm:t>
        <a:bodyPr/>
        <a:lstStyle/>
        <a:p>
          <a:endParaRPr lang="en-US"/>
        </a:p>
      </dgm:t>
    </dgm:pt>
    <dgm:pt modelId="{48911D4C-F246-45D5-AAA4-C60C3E79A8E8}" type="sibTrans" cxnId="{C6C9E9BA-8796-4F7B-A704-3F9BD44625C7}">
      <dgm:prSet/>
      <dgm:spPr/>
      <dgm:t>
        <a:bodyPr/>
        <a:lstStyle/>
        <a:p>
          <a:endParaRPr lang="en-US"/>
        </a:p>
      </dgm:t>
    </dgm:pt>
    <dgm:pt modelId="{F40F8A8D-1DAB-41E0-85EF-EBC90770D7B6}" type="pres">
      <dgm:prSet presAssocID="{4D23F78D-E1D8-449B-BF5E-0FE763FC571E}" presName="Name0" presStyleCnt="0">
        <dgm:presLayoutVars>
          <dgm:dir/>
          <dgm:resizeHandles val="exact"/>
        </dgm:presLayoutVars>
      </dgm:prSet>
      <dgm:spPr/>
      <dgm:t>
        <a:bodyPr/>
        <a:lstStyle/>
        <a:p>
          <a:endParaRPr lang="en-US"/>
        </a:p>
      </dgm:t>
    </dgm:pt>
    <dgm:pt modelId="{C9E3A843-C8CC-4CBE-A8E2-A4140751DE9A}" type="pres">
      <dgm:prSet presAssocID="{F438657E-979F-418A-A108-9A91E6E264FC}" presName="node" presStyleLbl="node1" presStyleIdx="0" presStyleCnt="2">
        <dgm:presLayoutVars>
          <dgm:bulletEnabled val="1"/>
        </dgm:presLayoutVars>
      </dgm:prSet>
      <dgm:spPr/>
      <dgm:t>
        <a:bodyPr/>
        <a:lstStyle/>
        <a:p>
          <a:endParaRPr lang="en-US"/>
        </a:p>
      </dgm:t>
    </dgm:pt>
    <dgm:pt modelId="{9BBDA171-A529-4145-A211-5FD2446EA6C6}" type="pres">
      <dgm:prSet presAssocID="{A85F7638-A5BA-46D2-B3C3-F2F684F7A5AF}" presName="sibTrans" presStyleLbl="sibTrans2D1" presStyleIdx="0" presStyleCnt="1"/>
      <dgm:spPr/>
      <dgm:t>
        <a:bodyPr/>
        <a:lstStyle/>
        <a:p>
          <a:endParaRPr lang="en-US"/>
        </a:p>
      </dgm:t>
    </dgm:pt>
    <dgm:pt modelId="{DF7046BF-4300-4ABD-B0F8-3EF38BFBBBFB}" type="pres">
      <dgm:prSet presAssocID="{A85F7638-A5BA-46D2-B3C3-F2F684F7A5AF}" presName="connectorText" presStyleLbl="sibTrans2D1" presStyleIdx="0" presStyleCnt="1"/>
      <dgm:spPr/>
      <dgm:t>
        <a:bodyPr/>
        <a:lstStyle/>
        <a:p>
          <a:endParaRPr lang="en-US"/>
        </a:p>
      </dgm:t>
    </dgm:pt>
    <dgm:pt modelId="{6420C1F7-C229-4765-9615-BEC46D615C13}" type="pres">
      <dgm:prSet presAssocID="{0C2EA254-57CA-41D6-AF6B-16BD3E4A46F9}" presName="node" presStyleLbl="node1" presStyleIdx="1" presStyleCnt="2">
        <dgm:presLayoutVars>
          <dgm:bulletEnabled val="1"/>
        </dgm:presLayoutVars>
      </dgm:prSet>
      <dgm:spPr/>
      <dgm:t>
        <a:bodyPr/>
        <a:lstStyle/>
        <a:p>
          <a:endParaRPr lang="en-US"/>
        </a:p>
      </dgm:t>
    </dgm:pt>
  </dgm:ptLst>
  <dgm:cxnLst>
    <dgm:cxn modelId="{1EF31873-975C-42B4-A099-D44E85785539}" type="presOf" srcId="{A85F7638-A5BA-46D2-B3C3-F2F684F7A5AF}" destId="{9BBDA171-A529-4145-A211-5FD2446EA6C6}" srcOrd="0" destOrd="0" presId="urn:microsoft.com/office/officeart/2005/8/layout/process1"/>
    <dgm:cxn modelId="{C6C9E9BA-8796-4F7B-A704-3F9BD44625C7}" srcId="{4D23F78D-E1D8-449B-BF5E-0FE763FC571E}" destId="{0C2EA254-57CA-41D6-AF6B-16BD3E4A46F9}" srcOrd="1" destOrd="0" parTransId="{E8543EAE-2DBC-405E-BF81-3C4FBEB8EB8E}" sibTransId="{48911D4C-F246-45D5-AAA4-C60C3E79A8E8}"/>
    <dgm:cxn modelId="{F85FAA82-276C-458E-8674-8891CBBFD1C0}" type="presOf" srcId="{4D23F78D-E1D8-449B-BF5E-0FE763FC571E}" destId="{F40F8A8D-1DAB-41E0-85EF-EBC90770D7B6}" srcOrd="0" destOrd="0" presId="urn:microsoft.com/office/officeart/2005/8/layout/process1"/>
    <dgm:cxn modelId="{AF6CE105-F71C-4F5A-9A06-EB42E5CE50FC}" type="presOf" srcId="{F438657E-979F-418A-A108-9A91E6E264FC}" destId="{C9E3A843-C8CC-4CBE-A8E2-A4140751DE9A}" srcOrd="0" destOrd="0" presId="urn:microsoft.com/office/officeart/2005/8/layout/process1"/>
    <dgm:cxn modelId="{EB3F1E75-6642-45F6-BBB1-C4D8C8A3690D}" type="presOf" srcId="{0C2EA254-57CA-41D6-AF6B-16BD3E4A46F9}" destId="{6420C1F7-C229-4765-9615-BEC46D615C13}" srcOrd="0" destOrd="0" presId="urn:microsoft.com/office/officeart/2005/8/layout/process1"/>
    <dgm:cxn modelId="{AC6EA1E9-0B47-49DD-83C9-A61EAE626209}" srcId="{4D23F78D-E1D8-449B-BF5E-0FE763FC571E}" destId="{F438657E-979F-418A-A108-9A91E6E264FC}" srcOrd="0" destOrd="0" parTransId="{FC189E60-6B2F-4238-A05E-F22D35031E63}" sibTransId="{A85F7638-A5BA-46D2-B3C3-F2F684F7A5AF}"/>
    <dgm:cxn modelId="{1EF13CA5-475E-4CC5-9F5F-79EEA83E9EE5}" type="presOf" srcId="{A85F7638-A5BA-46D2-B3C3-F2F684F7A5AF}" destId="{DF7046BF-4300-4ABD-B0F8-3EF38BFBBBFB}" srcOrd="1" destOrd="0" presId="urn:microsoft.com/office/officeart/2005/8/layout/process1"/>
    <dgm:cxn modelId="{35FA3912-3B0A-4C68-AF58-AF26E9027FEF}" type="presParOf" srcId="{F40F8A8D-1DAB-41E0-85EF-EBC90770D7B6}" destId="{C9E3A843-C8CC-4CBE-A8E2-A4140751DE9A}" srcOrd="0" destOrd="0" presId="urn:microsoft.com/office/officeart/2005/8/layout/process1"/>
    <dgm:cxn modelId="{25A09524-DA44-460E-AF94-4A98DC68415D}" type="presParOf" srcId="{F40F8A8D-1DAB-41E0-85EF-EBC90770D7B6}" destId="{9BBDA171-A529-4145-A211-5FD2446EA6C6}" srcOrd="1" destOrd="0" presId="urn:microsoft.com/office/officeart/2005/8/layout/process1"/>
    <dgm:cxn modelId="{0517DC50-824F-4FD5-B546-C254798ACF9E}" type="presParOf" srcId="{9BBDA171-A529-4145-A211-5FD2446EA6C6}" destId="{DF7046BF-4300-4ABD-B0F8-3EF38BFBBBFB}" srcOrd="0" destOrd="0" presId="urn:microsoft.com/office/officeart/2005/8/layout/process1"/>
    <dgm:cxn modelId="{B6795A6F-9394-45F2-A7BA-45320C9CA655}" type="presParOf" srcId="{F40F8A8D-1DAB-41E0-85EF-EBC90770D7B6}" destId="{6420C1F7-C229-4765-9615-BEC46D615C13}"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3FAF3-8363-43BA-88DA-2E3AF9892893}" type="doc">
      <dgm:prSet loTypeId="urn:microsoft.com/office/officeart/2005/8/layout/equation1" loCatId="process" qsTypeId="urn:microsoft.com/office/officeart/2005/8/quickstyle/simple3" qsCatId="simple" csTypeId="urn:microsoft.com/office/officeart/2005/8/colors/accent2_2" csCatId="accent2" phldr="1"/>
      <dgm:spPr/>
    </dgm:pt>
    <dgm:pt modelId="{35BC03B5-897F-4F4C-9FDF-72DE70D08D98}">
      <dgm:prSet phldrT="[Text]"/>
      <dgm:spPr/>
      <dgm:t>
        <a:bodyPr/>
        <a:lstStyle/>
        <a:p>
          <a:r>
            <a:rPr lang="en-US" dirty="0" smtClean="0"/>
            <a:t>No-New-Revenue M&amp;O x 1.035</a:t>
          </a:r>
          <a:endParaRPr lang="en-US" dirty="0"/>
        </a:p>
      </dgm:t>
    </dgm:pt>
    <dgm:pt modelId="{E9ACB474-0C23-445F-B3D7-294AAE6EB650}" type="parTrans" cxnId="{47DA5608-AEB8-4F79-A388-F447B4BC9A6C}">
      <dgm:prSet/>
      <dgm:spPr/>
      <dgm:t>
        <a:bodyPr/>
        <a:lstStyle/>
        <a:p>
          <a:endParaRPr lang="en-US"/>
        </a:p>
      </dgm:t>
    </dgm:pt>
    <dgm:pt modelId="{71B3FE78-663B-4427-9A4C-DC74E2917966}" type="sibTrans" cxnId="{47DA5608-AEB8-4F79-A388-F447B4BC9A6C}">
      <dgm:prSet/>
      <dgm:spPr>
        <a:solidFill>
          <a:schemeClr val="accent2"/>
        </a:solidFill>
      </dgm:spPr>
      <dgm:t>
        <a:bodyPr/>
        <a:lstStyle/>
        <a:p>
          <a:endParaRPr lang="en-US" dirty="0"/>
        </a:p>
      </dgm:t>
    </dgm:pt>
    <dgm:pt modelId="{B8CEB000-E346-4B1D-B807-CCD52DC1C4D7}">
      <dgm:prSet phldrT="[Text]"/>
      <dgm:spPr/>
      <dgm:t>
        <a:bodyPr/>
        <a:lstStyle/>
        <a:p>
          <a:r>
            <a:rPr lang="en-US" dirty="0" smtClean="0"/>
            <a:t>Debt Service Tax Rate</a:t>
          </a:r>
          <a:endParaRPr lang="en-US" dirty="0"/>
        </a:p>
      </dgm:t>
    </dgm:pt>
    <dgm:pt modelId="{66F9FA4A-7626-4224-8A15-ACF689264902}" type="parTrans" cxnId="{3D86591D-D3CE-4142-A998-A0B1093E5251}">
      <dgm:prSet/>
      <dgm:spPr/>
      <dgm:t>
        <a:bodyPr/>
        <a:lstStyle/>
        <a:p>
          <a:endParaRPr lang="en-US"/>
        </a:p>
      </dgm:t>
    </dgm:pt>
    <dgm:pt modelId="{84F71D86-198E-4A1E-AC6D-346848F93756}" type="sibTrans" cxnId="{3D86591D-D3CE-4142-A998-A0B1093E5251}">
      <dgm:prSet/>
      <dgm:spPr>
        <a:solidFill>
          <a:schemeClr val="accent2"/>
        </a:solidFill>
      </dgm:spPr>
      <dgm:t>
        <a:bodyPr/>
        <a:lstStyle/>
        <a:p>
          <a:endParaRPr lang="en-US" dirty="0"/>
        </a:p>
      </dgm:t>
    </dgm:pt>
    <dgm:pt modelId="{57B33962-15DB-41CA-AD32-00DAED730D4D}">
      <dgm:prSet/>
      <dgm:spPr/>
      <dgm:t>
        <a:bodyPr/>
        <a:lstStyle/>
        <a:p>
          <a:r>
            <a:rPr lang="en-US" dirty="0" smtClean="0"/>
            <a:t>Unused Increment Rate</a:t>
          </a:r>
          <a:endParaRPr lang="en-US" dirty="0"/>
        </a:p>
      </dgm:t>
    </dgm:pt>
    <dgm:pt modelId="{50D64075-8715-4445-B71E-808010A59225}" type="parTrans" cxnId="{E52C79BD-B707-4E46-9742-2E927A9C8FC7}">
      <dgm:prSet/>
      <dgm:spPr/>
      <dgm:t>
        <a:bodyPr/>
        <a:lstStyle/>
        <a:p>
          <a:endParaRPr lang="en-US"/>
        </a:p>
      </dgm:t>
    </dgm:pt>
    <dgm:pt modelId="{BA84007F-9AFF-4278-B198-47C4CFC90AB2}" type="sibTrans" cxnId="{E52C79BD-B707-4E46-9742-2E927A9C8FC7}">
      <dgm:prSet/>
      <dgm:spPr>
        <a:solidFill>
          <a:schemeClr val="accent2"/>
        </a:solidFill>
      </dgm:spPr>
      <dgm:t>
        <a:bodyPr/>
        <a:lstStyle/>
        <a:p>
          <a:endParaRPr lang="en-US" dirty="0"/>
        </a:p>
      </dgm:t>
    </dgm:pt>
    <dgm:pt modelId="{E5A9EEF7-D484-452C-8A4B-0D982BE01A92}">
      <dgm:prSet phldrT="[Text]"/>
      <dgm:spPr/>
      <dgm:t>
        <a:bodyPr/>
        <a:lstStyle/>
        <a:p>
          <a:r>
            <a:rPr lang="en-US" dirty="0" smtClean="0"/>
            <a:t>Voter-Approval Rate</a:t>
          </a:r>
          <a:endParaRPr lang="en-US" dirty="0"/>
        </a:p>
      </dgm:t>
    </dgm:pt>
    <dgm:pt modelId="{7B36EBBE-E48B-4632-9EF4-7FD97EBA0385}" type="sibTrans" cxnId="{777C7C99-BC3B-4D0A-9EBE-58F2D7B78E55}">
      <dgm:prSet/>
      <dgm:spPr/>
      <dgm:t>
        <a:bodyPr/>
        <a:lstStyle/>
        <a:p>
          <a:endParaRPr lang="en-US"/>
        </a:p>
      </dgm:t>
    </dgm:pt>
    <dgm:pt modelId="{AD2DFC3A-532A-4EE4-90BD-F5CE8C29B3D9}" type="parTrans" cxnId="{777C7C99-BC3B-4D0A-9EBE-58F2D7B78E55}">
      <dgm:prSet/>
      <dgm:spPr/>
      <dgm:t>
        <a:bodyPr/>
        <a:lstStyle/>
        <a:p>
          <a:endParaRPr lang="en-US"/>
        </a:p>
      </dgm:t>
    </dgm:pt>
    <dgm:pt modelId="{1545C787-3E24-4408-BDF1-53C4AF5B3B3B}" type="pres">
      <dgm:prSet presAssocID="{3693FAF3-8363-43BA-88DA-2E3AF9892893}" presName="linearFlow" presStyleCnt="0">
        <dgm:presLayoutVars>
          <dgm:dir/>
          <dgm:resizeHandles val="exact"/>
        </dgm:presLayoutVars>
      </dgm:prSet>
      <dgm:spPr/>
    </dgm:pt>
    <dgm:pt modelId="{7C8DFB9C-052E-46F0-830E-E34367A93D99}" type="pres">
      <dgm:prSet presAssocID="{35BC03B5-897F-4F4C-9FDF-72DE70D08D98}" presName="node" presStyleLbl="node1" presStyleIdx="0" presStyleCnt="4">
        <dgm:presLayoutVars>
          <dgm:bulletEnabled val="1"/>
        </dgm:presLayoutVars>
      </dgm:prSet>
      <dgm:spPr/>
      <dgm:t>
        <a:bodyPr/>
        <a:lstStyle/>
        <a:p>
          <a:endParaRPr lang="en-US"/>
        </a:p>
      </dgm:t>
    </dgm:pt>
    <dgm:pt modelId="{31FE5ED0-A2C4-4F2E-80F7-5116F963FE16}" type="pres">
      <dgm:prSet presAssocID="{71B3FE78-663B-4427-9A4C-DC74E2917966}" presName="spacerL" presStyleCnt="0"/>
      <dgm:spPr/>
    </dgm:pt>
    <dgm:pt modelId="{79689999-8844-43CB-ABB1-DBB0CBF6F2D6}" type="pres">
      <dgm:prSet presAssocID="{71B3FE78-663B-4427-9A4C-DC74E2917966}" presName="sibTrans" presStyleLbl="sibTrans2D1" presStyleIdx="0" presStyleCnt="3"/>
      <dgm:spPr/>
      <dgm:t>
        <a:bodyPr/>
        <a:lstStyle/>
        <a:p>
          <a:endParaRPr lang="en-US"/>
        </a:p>
      </dgm:t>
    </dgm:pt>
    <dgm:pt modelId="{6FF8ED49-56EB-43FD-B210-8ACB49DF5CC4}" type="pres">
      <dgm:prSet presAssocID="{71B3FE78-663B-4427-9A4C-DC74E2917966}" presName="spacerR" presStyleCnt="0"/>
      <dgm:spPr/>
    </dgm:pt>
    <dgm:pt modelId="{96F15A49-B64A-417C-AAD9-BCE3AD4BB8CE}" type="pres">
      <dgm:prSet presAssocID="{B8CEB000-E346-4B1D-B807-CCD52DC1C4D7}" presName="node" presStyleLbl="node1" presStyleIdx="1" presStyleCnt="4">
        <dgm:presLayoutVars>
          <dgm:bulletEnabled val="1"/>
        </dgm:presLayoutVars>
      </dgm:prSet>
      <dgm:spPr/>
      <dgm:t>
        <a:bodyPr/>
        <a:lstStyle/>
        <a:p>
          <a:endParaRPr lang="en-US"/>
        </a:p>
      </dgm:t>
    </dgm:pt>
    <dgm:pt modelId="{364B1CE9-B048-432D-B8A0-4C415B7E33BB}" type="pres">
      <dgm:prSet presAssocID="{84F71D86-198E-4A1E-AC6D-346848F93756}" presName="spacerL" presStyleCnt="0"/>
      <dgm:spPr/>
    </dgm:pt>
    <dgm:pt modelId="{CBF57B14-C76F-4BFF-8F34-F22CD3FC4B64}" type="pres">
      <dgm:prSet presAssocID="{84F71D86-198E-4A1E-AC6D-346848F93756}" presName="sibTrans" presStyleLbl="sibTrans2D1" presStyleIdx="1" presStyleCnt="3"/>
      <dgm:spPr/>
      <dgm:t>
        <a:bodyPr/>
        <a:lstStyle/>
        <a:p>
          <a:endParaRPr lang="en-US"/>
        </a:p>
      </dgm:t>
    </dgm:pt>
    <dgm:pt modelId="{CF7D2098-AAB7-4FDA-BCC9-BB311C852A04}" type="pres">
      <dgm:prSet presAssocID="{84F71D86-198E-4A1E-AC6D-346848F93756}" presName="spacerR" presStyleCnt="0"/>
      <dgm:spPr/>
    </dgm:pt>
    <dgm:pt modelId="{2FFF5993-9EB3-4202-9DD3-13F55C211EB4}" type="pres">
      <dgm:prSet presAssocID="{57B33962-15DB-41CA-AD32-00DAED730D4D}" presName="node" presStyleLbl="node1" presStyleIdx="2" presStyleCnt="4">
        <dgm:presLayoutVars>
          <dgm:bulletEnabled val="1"/>
        </dgm:presLayoutVars>
      </dgm:prSet>
      <dgm:spPr/>
      <dgm:t>
        <a:bodyPr/>
        <a:lstStyle/>
        <a:p>
          <a:endParaRPr lang="en-US"/>
        </a:p>
      </dgm:t>
    </dgm:pt>
    <dgm:pt modelId="{21DA8814-CDE4-441B-817B-0A4FFD69E307}" type="pres">
      <dgm:prSet presAssocID="{BA84007F-9AFF-4278-B198-47C4CFC90AB2}" presName="spacerL" presStyleCnt="0"/>
      <dgm:spPr/>
    </dgm:pt>
    <dgm:pt modelId="{E3197AA4-DAF5-41A2-A4D8-F55B669E3B48}" type="pres">
      <dgm:prSet presAssocID="{BA84007F-9AFF-4278-B198-47C4CFC90AB2}" presName="sibTrans" presStyleLbl="sibTrans2D1" presStyleIdx="2" presStyleCnt="3"/>
      <dgm:spPr/>
      <dgm:t>
        <a:bodyPr/>
        <a:lstStyle/>
        <a:p>
          <a:endParaRPr lang="en-US"/>
        </a:p>
      </dgm:t>
    </dgm:pt>
    <dgm:pt modelId="{F05EF1FB-AB86-46B6-9BF1-7E4230CFAD3C}" type="pres">
      <dgm:prSet presAssocID="{BA84007F-9AFF-4278-B198-47C4CFC90AB2}" presName="spacerR" presStyleCnt="0"/>
      <dgm:spPr/>
    </dgm:pt>
    <dgm:pt modelId="{0C88EEC5-81B7-46A2-84F9-5A1F0CA70D91}" type="pres">
      <dgm:prSet presAssocID="{E5A9EEF7-D484-452C-8A4B-0D982BE01A92}" presName="node" presStyleLbl="node1" presStyleIdx="3" presStyleCnt="4">
        <dgm:presLayoutVars>
          <dgm:bulletEnabled val="1"/>
        </dgm:presLayoutVars>
      </dgm:prSet>
      <dgm:spPr/>
      <dgm:t>
        <a:bodyPr/>
        <a:lstStyle/>
        <a:p>
          <a:endParaRPr lang="en-US"/>
        </a:p>
      </dgm:t>
    </dgm:pt>
  </dgm:ptLst>
  <dgm:cxnLst>
    <dgm:cxn modelId="{70F3905C-94F7-4B38-82F4-01BC038DDF7B}" type="presOf" srcId="{35BC03B5-897F-4F4C-9FDF-72DE70D08D98}" destId="{7C8DFB9C-052E-46F0-830E-E34367A93D99}" srcOrd="0" destOrd="0" presId="urn:microsoft.com/office/officeart/2005/8/layout/equation1"/>
    <dgm:cxn modelId="{47DA5608-AEB8-4F79-A388-F447B4BC9A6C}" srcId="{3693FAF3-8363-43BA-88DA-2E3AF9892893}" destId="{35BC03B5-897F-4F4C-9FDF-72DE70D08D98}" srcOrd="0" destOrd="0" parTransId="{E9ACB474-0C23-445F-B3D7-294AAE6EB650}" sibTransId="{71B3FE78-663B-4427-9A4C-DC74E2917966}"/>
    <dgm:cxn modelId="{3D86591D-D3CE-4142-A998-A0B1093E5251}" srcId="{3693FAF3-8363-43BA-88DA-2E3AF9892893}" destId="{B8CEB000-E346-4B1D-B807-CCD52DC1C4D7}" srcOrd="1" destOrd="0" parTransId="{66F9FA4A-7626-4224-8A15-ACF689264902}" sibTransId="{84F71D86-198E-4A1E-AC6D-346848F93756}"/>
    <dgm:cxn modelId="{48C1737B-C4E8-4DDD-9CD2-BD9C15FD334D}" type="presOf" srcId="{B8CEB000-E346-4B1D-B807-CCD52DC1C4D7}" destId="{96F15A49-B64A-417C-AAD9-BCE3AD4BB8CE}" srcOrd="0" destOrd="0" presId="urn:microsoft.com/office/officeart/2005/8/layout/equation1"/>
    <dgm:cxn modelId="{E52C79BD-B707-4E46-9742-2E927A9C8FC7}" srcId="{3693FAF3-8363-43BA-88DA-2E3AF9892893}" destId="{57B33962-15DB-41CA-AD32-00DAED730D4D}" srcOrd="2" destOrd="0" parTransId="{50D64075-8715-4445-B71E-808010A59225}" sibTransId="{BA84007F-9AFF-4278-B198-47C4CFC90AB2}"/>
    <dgm:cxn modelId="{C93B9757-79EF-48F1-8B5D-BA86B22EF907}" type="presOf" srcId="{57B33962-15DB-41CA-AD32-00DAED730D4D}" destId="{2FFF5993-9EB3-4202-9DD3-13F55C211EB4}" srcOrd="0" destOrd="0" presId="urn:microsoft.com/office/officeart/2005/8/layout/equation1"/>
    <dgm:cxn modelId="{2A19480A-4152-4B03-8A3A-F7FE64CB60A0}" type="presOf" srcId="{71B3FE78-663B-4427-9A4C-DC74E2917966}" destId="{79689999-8844-43CB-ABB1-DBB0CBF6F2D6}" srcOrd="0" destOrd="0" presId="urn:microsoft.com/office/officeart/2005/8/layout/equation1"/>
    <dgm:cxn modelId="{FDC305E2-0417-41B3-961A-88C3CA9D6CA6}" type="presOf" srcId="{3693FAF3-8363-43BA-88DA-2E3AF9892893}" destId="{1545C787-3E24-4408-BDF1-53C4AF5B3B3B}" srcOrd="0" destOrd="0" presId="urn:microsoft.com/office/officeart/2005/8/layout/equation1"/>
    <dgm:cxn modelId="{98E5A229-8D65-48DC-98C7-5196466BEE16}" type="presOf" srcId="{E5A9EEF7-D484-452C-8A4B-0D982BE01A92}" destId="{0C88EEC5-81B7-46A2-84F9-5A1F0CA70D91}" srcOrd="0" destOrd="0" presId="urn:microsoft.com/office/officeart/2005/8/layout/equation1"/>
    <dgm:cxn modelId="{777C7C99-BC3B-4D0A-9EBE-58F2D7B78E55}" srcId="{3693FAF3-8363-43BA-88DA-2E3AF9892893}" destId="{E5A9EEF7-D484-452C-8A4B-0D982BE01A92}" srcOrd="3" destOrd="0" parTransId="{AD2DFC3A-532A-4EE4-90BD-F5CE8C29B3D9}" sibTransId="{7B36EBBE-E48B-4632-9EF4-7FD97EBA0385}"/>
    <dgm:cxn modelId="{D04DEE48-6B0F-4DF2-8839-363858AB5E55}" type="presOf" srcId="{BA84007F-9AFF-4278-B198-47C4CFC90AB2}" destId="{E3197AA4-DAF5-41A2-A4D8-F55B669E3B48}" srcOrd="0" destOrd="0" presId="urn:microsoft.com/office/officeart/2005/8/layout/equation1"/>
    <dgm:cxn modelId="{EEEF3D1F-D99F-43B0-AA88-6811C9813A5E}" type="presOf" srcId="{84F71D86-198E-4A1E-AC6D-346848F93756}" destId="{CBF57B14-C76F-4BFF-8F34-F22CD3FC4B64}" srcOrd="0" destOrd="0" presId="urn:microsoft.com/office/officeart/2005/8/layout/equation1"/>
    <dgm:cxn modelId="{00C8B551-C3AE-4488-929B-27440B3D8900}" type="presParOf" srcId="{1545C787-3E24-4408-BDF1-53C4AF5B3B3B}" destId="{7C8DFB9C-052E-46F0-830E-E34367A93D99}" srcOrd="0" destOrd="0" presId="urn:microsoft.com/office/officeart/2005/8/layout/equation1"/>
    <dgm:cxn modelId="{3ADDE827-E78E-4F41-BDC2-DE29B71D5D0E}" type="presParOf" srcId="{1545C787-3E24-4408-BDF1-53C4AF5B3B3B}" destId="{31FE5ED0-A2C4-4F2E-80F7-5116F963FE16}" srcOrd="1" destOrd="0" presId="urn:microsoft.com/office/officeart/2005/8/layout/equation1"/>
    <dgm:cxn modelId="{2AB78C14-8188-4D15-8E65-0B559D54BCD7}" type="presParOf" srcId="{1545C787-3E24-4408-BDF1-53C4AF5B3B3B}" destId="{79689999-8844-43CB-ABB1-DBB0CBF6F2D6}" srcOrd="2" destOrd="0" presId="urn:microsoft.com/office/officeart/2005/8/layout/equation1"/>
    <dgm:cxn modelId="{96B26553-E840-44ED-BAA2-E4D15D9B8C58}" type="presParOf" srcId="{1545C787-3E24-4408-BDF1-53C4AF5B3B3B}" destId="{6FF8ED49-56EB-43FD-B210-8ACB49DF5CC4}" srcOrd="3" destOrd="0" presId="urn:microsoft.com/office/officeart/2005/8/layout/equation1"/>
    <dgm:cxn modelId="{BCD2341C-B4EF-402F-A9D0-84C581AFE45C}" type="presParOf" srcId="{1545C787-3E24-4408-BDF1-53C4AF5B3B3B}" destId="{96F15A49-B64A-417C-AAD9-BCE3AD4BB8CE}" srcOrd="4" destOrd="0" presId="urn:microsoft.com/office/officeart/2005/8/layout/equation1"/>
    <dgm:cxn modelId="{28D82247-630D-44CD-9744-8CD4139A9DE7}" type="presParOf" srcId="{1545C787-3E24-4408-BDF1-53C4AF5B3B3B}" destId="{364B1CE9-B048-432D-B8A0-4C415B7E33BB}" srcOrd="5" destOrd="0" presId="urn:microsoft.com/office/officeart/2005/8/layout/equation1"/>
    <dgm:cxn modelId="{CF757FC1-ECA2-4A92-9BC2-F6918A91E8A9}" type="presParOf" srcId="{1545C787-3E24-4408-BDF1-53C4AF5B3B3B}" destId="{CBF57B14-C76F-4BFF-8F34-F22CD3FC4B64}" srcOrd="6" destOrd="0" presId="urn:microsoft.com/office/officeart/2005/8/layout/equation1"/>
    <dgm:cxn modelId="{942EF746-4FAC-4B82-A8F7-12E2FD1B87E7}" type="presParOf" srcId="{1545C787-3E24-4408-BDF1-53C4AF5B3B3B}" destId="{CF7D2098-AAB7-4FDA-BCC9-BB311C852A04}" srcOrd="7" destOrd="0" presId="urn:microsoft.com/office/officeart/2005/8/layout/equation1"/>
    <dgm:cxn modelId="{3E3278A7-1138-4466-AC3C-5DA25A44C900}" type="presParOf" srcId="{1545C787-3E24-4408-BDF1-53C4AF5B3B3B}" destId="{2FFF5993-9EB3-4202-9DD3-13F55C211EB4}" srcOrd="8" destOrd="0" presId="urn:microsoft.com/office/officeart/2005/8/layout/equation1"/>
    <dgm:cxn modelId="{E2A4A382-BD17-4ADF-80F9-1BC02796AFD0}" type="presParOf" srcId="{1545C787-3E24-4408-BDF1-53C4AF5B3B3B}" destId="{21DA8814-CDE4-441B-817B-0A4FFD69E307}" srcOrd="9" destOrd="0" presId="urn:microsoft.com/office/officeart/2005/8/layout/equation1"/>
    <dgm:cxn modelId="{727CF166-A1E7-401B-AF74-CF3CDDC0A3B7}" type="presParOf" srcId="{1545C787-3E24-4408-BDF1-53C4AF5B3B3B}" destId="{E3197AA4-DAF5-41A2-A4D8-F55B669E3B48}" srcOrd="10" destOrd="0" presId="urn:microsoft.com/office/officeart/2005/8/layout/equation1"/>
    <dgm:cxn modelId="{1C24A977-9ACE-45A6-AF29-98001BC67D10}" type="presParOf" srcId="{1545C787-3E24-4408-BDF1-53C4AF5B3B3B}" destId="{F05EF1FB-AB86-46B6-9BF1-7E4230CFAD3C}" srcOrd="11" destOrd="0" presId="urn:microsoft.com/office/officeart/2005/8/layout/equation1"/>
    <dgm:cxn modelId="{5725A57F-9D2A-4192-A162-E69A884630EA}" type="presParOf" srcId="{1545C787-3E24-4408-BDF1-53C4AF5B3B3B}" destId="{0C88EEC5-81B7-46A2-84F9-5A1F0CA70D91}"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E6D447-3812-4E1D-907A-A00CC5A85F2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532E867-BCE3-476A-AB7E-A861CF221BF3}">
      <dgm:prSet phldrT="[Text]"/>
      <dgm:spPr/>
      <dgm:t>
        <a:bodyPr/>
        <a:lstStyle/>
        <a:p>
          <a:r>
            <a:rPr lang="en-US" b="1" dirty="0" smtClean="0"/>
            <a:t>July 25th</a:t>
          </a:r>
          <a:endParaRPr lang="en-US" b="1" dirty="0"/>
        </a:p>
      </dgm:t>
    </dgm:pt>
    <dgm:pt modelId="{7E9CAC98-E276-4C51-93C9-FC02C5F60750}" type="parTrans" cxnId="{9D7A19A1-85E6-45BF-9042-988012D86237}">
      <dgm:prSet/>
      <dgm:spPr/>
      <dgm:t>
        <a:bodyPr/>
        <a:lstStyle/>
        <a:p>
          <a:endParaRPr lang="en-US"/>
        </a:p>
      </dgm:t>
    </dgm:pt>
    <dgm:pt modelId="{21AA1D41-99E5-40BA-BEFE-C468A5D5E16A}" type="sibTrans" cxnId="{9D7A19A1-85E6-45BF-9042-988012D86237}">
      <dgm:prSet/>
      <dgm:spPr/>
      <dgm:t>
        <a:bodyPr/>
        <a:lstStyle/>
        <a:p>
          <a:endParaRPr lang="en-US"/>
        </a:p>
      </dgm:t>
    </dgm:pt>
    <dgm:pt modelId="{4F74CD48-76D7-4E00-9F88-90A58F043E5B}">
      <dgm:prSet phldrT="[Text]"/>
      <dgm:spPr/>
      <dgm:t>
        <a:bodyPr/>
        <a:lstStyle/>
        <a:p>
          <a:r>
            <a:rPr lang="en-US" dirty="0" smtClean="0"/>
            <a:t>Chief Appraiser must submit certified appraisal roll or a certified estimate</a:t>
          </a:r>
          <a:endParaRPr lang="en-US" dirty="0"/>
        </a:p>
      </dgm:t>
    </dgm:pt>
    <dgm:pt modelId="{346A84DC-90CE-45BA-8E94-EDA991AE586A}" type="parTrans" cxnId="{6F094793-0C43-4018-BA45-1B3FBA75552E}">
      <dgm:prSet/>
      <dgm:spPr/>
      <dgm:t>
        <a:bodyPr/>
        <a:lstStyle/>
        <a:p>
          <a:endParaRPr lang="en-US"/>
        </a:p>
      </dgm:t>
    </dgm:pt>
    <dgm:pt modelId="{4E3E4B67-32D4-47F6-B224-A04A50908631}" type="sibTrans" cxnId="{6F094793-0C43-4018-BA45-1B3FBA75552E}">
      <dgm:prSet/>
      <dgm:spPr/>
      <dgm:t>
        <a:bodyPr/>
        <a:lstStyle/>
        <a:p>
          <a:endParaRPr lang="en-US"/>
        </a:p>
      </dgm:t>
    </dgm:pt>
    <dgm:pt modelId="{E5876812-0CA8-4CBA-A150-6D0DB48109F5}">
      <dgm:prSet phldrT="[Text]"/>
      <dgm:spPr/>
      <dgm:t>
        <a:bodyPr/>
        <a:lstStyle/>
        <a:p>
          <a:r>
            <a:rPr lang="en-US" b="1" dirty="0" smtClean="0"/>
            <a:t>Mid-August</a:t>
          </a:r>
          <a:endParaRPr lang="en-US" b="1" dirty="0"/>
        </a:p>
      </dgm:t>
    </dgm:pt>
    <dgm:pt modelId="{42D53095-07CB-4F5D-8DBC-5CF3A291E1F6}" type="parTrans" cxnId="{A18E73F2-BB2A-49C5-9481-948669F764E0}">
      <dgm:prSet/>
      <dgm:spPr/>
      <dgm:t>
        <a:bodyPr/>
        <a:lstStyle/>
        <a:p>
          <a:endParaRPr lang="en-US"/>
        </a:p>
      </dgm:t>
    </dgm:pt>
    <dgm:pt modelId="{861B5E6E-DF98-4EFF-A810-BCE8AAED755C}" type="sibTrans" cxnId="{A18E73F2-BB2A-49C5-9481-948669F764E0}">
      <dgm:prSet/>
      <dgm:spPr/>
      <dgm:t>
        <a:bodyPr/>
        <a:lstStyle/>
        <a:p>
          <a:endParaRPr lang="en-US"/>
        </a:p>
      </dgm:t>
    </dgm:pt>
    <dgm:pt modelId="{C71E7D1F-E192-4A58-9205-2E55A1E4440B}">
      <dgm:prSet phldrT="[Text]"/>
      <dgm:spPr/>
      <dgm:t>
        <a:bodyPr/>
        <a:lstStyle/>
        <a:p>
          <a:r>
            <a:rPr lang="en-US" b="1" dirty="0" smtClean="0"/>
            <a:t>First Tuesday of November</a:t>
          </a:r>
          <a:endParaRPr lang="en-US" b="1" dirty="0"/>
        </a:p>
      </dgm:t>
    </dgm:pt>
    <dgm:pt modelId="{200D35E2-984E-4DB8-8860-2A0F88F86E42}" type="parTrans" cxnId="{7941B113-1367-470E-87C6-C85769A7E610}">
      <dgm:prSet/>
      <dgm:spPr/>
      <dgm:t>
        <a:bodyPr/>
        <a:lstStyle/>
        <a:p>
          <a:endParaRPr lang="en-US"/>
        </a:p>
      </dgm:t>
    </dgm:pt>
    <dgm:pt modelId="{0E5508AB-4BA0-46B5-A365-E9F2BB51C85D}" type="sibTrans" cxnId="{7941B113-1367-470E-87C6-C85769A7E610}">
      <dgm:prSet/>
      <dgm:spPr/>
      <dgm:t>
        <a:bodyPr/>
        <a:lstStyle/>
        <a:p>
          <a:endParaRPr lang="en-US"/>
        </a:p>
      </dgm:t>
    </dgm:pt>
    <dgm:pt modelId="{A9686085-6426-405D-BF0B-DB4CAB04BE76}">
      <dgm:prSet phldrT="[Text]"/>
      <dgm:spPr/>
      <dgm:t>
        <a:bodyPr/>
        <a:lstStyle/>
        <a:p>
          <a:r>
            <a:rPr lang="en-US" b="1" dirty="0" smtClean="0"/>
            <a:t>September</a:t>
          </a:r>
          <a:r>
            <a:rPr lang="en-US" dirty="0" smtClean="0"/>
            <a:t> </a:t>
          </a:r>
          <a:r>
            <a:rPr lang="en-US" b="1" dirty="0" smtClean="0"/>
            <a:t>29</a:t>
          </a:r>
          <a:r>
            <a:rPr lang="en-US" b="1" baseline="30000" dirty="0" smtClean="0"/>
            <a:t>th</a:t>
          </a:r>
          <a:endParaRPr lang="en-US" b="1" dirty="0"/>
        </a:p>
      </dgm:t>
    </dgm:pt>
    <dgm:pt modelId="{ABFBEFF5-3854-4618-B060-1D63F312681A}" type="parTrans" cxnId="{B8D1E2EF-E4D6-44EB-909B-C4FF4E08E56F}">
      <dgm:prSet/>
      <dgm:spPr/>
      <dgm:t>
        <a:bodyPr/>
        <a:lstStyle/>
        <a:p>
          <a:endParaRPr lang="en-US"/>
        </a:p>
      </dgm:t>
    </dgm:pt>
    <dgm:pt modelId="{0F2A6A7D-DB6E-4052-9F3C-E588B9B07B5E}" type="sibTrans" cxnId="{B8D1E2EF-E4D6-44EB-909B-C4FF4E08E56F}">
      <dgm:prSet/>
      <dgm:spPr/>
      <dgm:t>
        <a:bodyPr/>
        <a:lstStyle/>
        <a:p>
          <a:endParaRPr lang="en-US"/>
        </a:p>
      </dgm:t>
    </dgm:pt>
    <dgm:pt modelId="{C7056FF7-5A36-42D1-8B53-CD60650E7DD3}">
      <dgm:prSet phldrT="[Text]"/>
      <dgm:spPr/>
      <dgm:t>
        <a:bodyPr/>
        <a:lstStyle/>
        <a:p>
          <a:r>
            <a:rPr lang="en-US" dirty="0" smtClean="0"/>
            <a:t>Last day to adopt tax rate that is equal to or less than the voter approval tax rate</a:t>
          </a:r>
          <a:endParaRPr lang="en-US" dirty="0"/>
        </a:p>
      </dgm:t>
    </dgm:pt>
    <dgm:pt modelId="{545913A5-130D-4841-BDA8-A8006825FC9B}" type="parTrans" cxnId="{9D0BBC41-385A-49CE-8ABC-7E1B225B0202}">
      <dgm:prSet/>
      <dgm:spPr/>
      <dgm:t>
        <a:bodyPr/>
        <a:lstStyle/>
        <a:p>
          <a:endParaRPr lang="en-US"/>
        </a:p>
      </dgm:t>
    </dgm:pt>
    <dgm:pt modelId="{351C23AF-FF4C-4A12-81CE-2D5DF67BE9B6}" type="sibTrans" cxnId="{9D0BBC41-385A-49CE-8ABC-7E1B225B0202}">
      <dgm:prSet/>
      <dgm:spPr/>
      <dgm:t>
        <a:bodyPr/>
        <a:lstStyle/>
        <a:p>
          <a:endParaRPr lang="en-US"/>
        </a:p>
      </dgm:t>
    </dgm:pt>
    <dgm:pt modelId="{764E702C-25DB-4568-8BA5-857CD2160361}">
      <dgm:prSet phldrT="[Text]"/>
      <dgm:spPr/>
      <dgm:t>
        <a:bodyPr/>
        <a:lstStyle/>
        <a:p>
          <a:r>
            <a:rPr lang="en-US" dirty="0" smtClean="0"/>
            <a:t>If county adopts a rate exceeding the voter-approval tax rate, it must order the election by the 78</a:t>
          </a:r>
          <a:r>
            <a:rPr lang="en-US" baseline="30000" dirty="0" smtClean="0"/>
            <a:t>th</a:t>
          </a:r>
          <a:r>
            <a:rPr lang="en-US" dirty="0" smtClean="0"/>
            <a:t> day before election. As a practical matter, this means county must adopt its budget and tax rate by mid-August</a:t>
          </a:r>
          <a:endParaRPr lang="en-US" dirty="0"/>
        </a:p>
      </dgm:t>
    </dgm:pt>
    <dgm:pt modelId="{AFE89B64-F06B-4DAA-87AC-9F6267EC0BE1}" type="sibTrans" cxnId="{D6546135-065C-4DE0-A47B-0BE984539D91}">
      <dgm:prSet/>
      <dgm:spPr/>
      <dgm:t>
        <a:bodyPr/>
        <a:lstStyle/>
        <a:p>
          <a:endParaRPr lang="en-US"/>
        </a:p>
      </dgm:t>
    </dgm:pt>
    <dgm:pt modelId="{137BBE45-0E99-4ACD-9C7E-2C96A5F38097}" type="parTrans" cxnId="{D6546135-065C-4DE0-A47B-0BE984539D91}">
      <dgm:prSet/>
      <dgm:spPr/>
      <dgm:t>
        <a:bodyPr/>
        <a:lstStyle/>
        <a:p>
          <a:endParaRPr lang="en-US"/>
        </a:p>
      </dgm:t>
    </dgm:pt>
    <dgm:pt modelId="{1CED84C1-3A55-47F6-B3A1-7205CE69D307}">
      <dgm:prSet/>
      <dgm:spPr/>
      <dgm:t>
        <a:bodyPr/>
        <a:lstStyle/>
        <a:p>
          <a:r>
            <a:rPr lang="en-US" dirty="0" smtClean="0"/>
            <a:t>The November uniform election date is the first Tuesday following the first Monday in November</a:t>
          </a:r>
          <a:endParaRPr lang="en-US" dirty="0"/>
        </a:p>
      </dgm:t>
    </dgm:pt>
    <dgm:pt modelId="{3D414A78-C9D4-4BAF-BECD-41ABDC7BBD90}" type="parTrans" cxnId="{752E66AE-F971-4E4F-A286-90712E6FD7F1}">
      <dgm:prSet/>
      <dgm:spPr/>
      <dgm:t>
        <a:bodyPr/>
        <a:lstStyle/>
        <a:p>
          <a:endParaRPr lang="en-US"/>
        </a:p>
      </dgm:t>
    </dgm:pt>
    <dgm:pt modelId="{0D9CAA07-1BFC-44C0-BC33-803DA62D1451}" type="sibTrans" cxnId="{752E66AE-F971-4E4F-A286-90712E6FD7F1}">
      <dgm:prSet/>
      <dgm:spPr/>
      <dgm:t>
        <a:bodyPr/>
        <a:lstStyle/>
        <a:p>
          <a:endParaRPr lang="en-US"/>
        </a:p>
      </dgm:t>
    </dgm:pt>
    <dgm:pt modelId="{691145E4-FD4B-4577-8961-8577F9F5FCED}">
      <dgm:prSet/>
      <dgm:spPr/>
      <dgm:t>
        <a:bodyPr/>
        <a:lstStyle/>
        <a:p>
          <a:r>
            <a:rPr lang="en-US" dirty="0" smtClean="0"/>
            <a:t>Automatic tax rate elections held on this day</a:t>
          </a:r>
          <a:endParaRPr lang="en-US" dirty="0"/>
        </a:p>
      </dgm:t>
    </dgm:pt>
    <dgm:pt modelId="{99D8AD65-386D-40CC-883F-7C5861990734}" type="parTrans" cxnId="{77D1AD0F-1FE0-45DC-950F-46CBE17120FC}">
      <dgm:prSet/>
      <dgm:spPr/>
      <dgm:t>
        <a:bodyPr/>
        <a:lstStyle/>
        <a:p>
          <a:endParaRPr lang="en-US"/>
        </a:p>
      </dgm:t>
    </dgm:pt>
    <dgm:pt modelId="{FB653447-2967-4F61-8457-1FE992DE53AD}" type="sibTrans" cxnId="{77D1AD0F-1FE0-45DC-950F-46CBE17120FC}">
      <dgm:prSet/>
      <dgm:spPr/>
      <dgm:t>
        <a:bodyPr/>
        <a:lstStyle/>
        <a:p>
          <a:endParaRPr lang="en-US"/>
        </a:p>
      </dgm:t>
    </dgm:pt>
    <dgm:pt modelId="{98947978-B3FC-4710-8363-8EBF4C992673}" type="pres">
      <dgm:prSet presAssocID="{2EE6D447-3812-4E1D-907A-A00CC5A85F26}" presName="linearFlow" presStyleCnt="0">
        <dgm:presLayoutVars>
          <dgm:dir/>
          <dgm:animLvl val="lvl"/>
          <dgm:resizeHandles val="exact"/>
        </dgm:presLayoutVars>
      </dgm:prSet>
      <dgm:spPr/>
      <dgm:t>
        <a:bodyPr/>
        <a:lstStyle/>
        <a:p>
          <a:endParaRPr lang="en-US"/>
        </a:p>
      </dgm:t>
    </dgm:pt>
    <dgm:pt modelId="{9836983F-15D2-4CB0-A280-E90C66DDBD9D}" type="pres">
      <dgm:prSet presAssocID="{F532E867-BCE3-476A-AB7E-A861CF221BF3}" presName="composite" presStyleCnt="0"/>
      <dgm:spPr/>
    </dgm:pt>
    <dgm:pt modelId="{59B36DE5-9B89-4959-85DE-FF3F196E3ECB}" type="pres">
      <dgm:prSet presAssocID="{F532E867-BCE3-476A-AB7E-A861CF221BF3}" presName="parentText" presStyleLbl="alignNode1" presStyleIdx="0" presStyleCnt="4">
        <dgm:presLayoutVars>
          <dgm:chMax val="1"/>
          <dgm:bulletEnabled val="1"/>
        </dgm:presLayoutVars>
      </dgm:prSet>
      <dgm:spPr/>
      <dgm:t>
        <a:bodyPr/>
        <a:lstStyle/>
        <a:p>
          <a:endParaRPr lang="en-US"/>
        </a:p>
      </dgm:t>
    </dgm:pt>
    <dgm:pt modelId="{9B074305-9B87-4550-9E48-F0D624BF7AD8}" type="pres">
      <dgm:prSet presAssocID="{F532E867-BCE3-476A-AB7E-A861CF221BF3}" presName="descendantText" presStyleLbl="alignAcc1" presStyleIdx="0" presStyleCnt="4">
        <dgm:presLayoutVars>
          <dgm:bulletEnabled val="1"/>
        </dgm:presLayoutVars>
      </dgm:prSet>
      <dgm:spPr/>
      <dgm:t>
        <a:bodyPr/>
        <a:lstStyle/>
        <a:p>
          <a:endParaRPr lang="en-US"/>
        </a:p>
      </dgm:t>
    </dgm:pt>
    <dgm:pt modelId="{DF731AD9-7098-43E4-999C-12783A0063C8}" type="pres">
      <dgm:prSet presAssocID="{21AA1D41-99E5-40BA-BEFE-C468A5D5E16A}" presName="sp" presStyleCnt="0"/>
      <dgm:spPr/>
    </dgm:pt>
    <dgm:pt modelId="{BB4ADAB6-308C-4027-8121-01D70C1040F9}" type="pres">
      <dgm:prSet presAssocID="{E5876812-0CA8-4CBA-A150-6D0DB48109F5}" presName="composite" presStyleCnt="0"/>
      <dgm:spPr/>
    </dgm:pt>
    <dgm:pt modelId="{8F56A3BC-A75A-45C8-AB5D-4D44B70D8AC3}" type="pres">
      <dgm:prSet presAssocID="{E5876812-0CA8-4CBA-A150-6D0DB48109F5}" presName="parentText" presStyleLbl="alignNode1" presStyleIdx="1" presStyleCnt="4">
        <dgm:presLayoutVars>
          <dgm:chMax val="1"/>
          <dgm:bulletEnabled val="1"/>
        </dgm:presLayoutVars>
      </dgm:prSet>
      <dgm:spPr/>
      <dgm:t>
        <a:bodyPr/>
        <a:lstStyle/>
        <a:p>
          <a:endParaRPr lang="en-US"/>
        </a:p>
      </dgm:t>
    </dgm:pt>
    <dgm:pt modelId="{45CA6D96-A577-43FF-A16D-C68F0335F45D}" type="pres">
      <dgm:prSet presAssocID="{E5876812-0CA8-4CBA-A150-6D0DB48109F5}" presName="descendantText" presStyleLbl="alignAcc1" presStyleIdx="1" presStyleCnt="4">
        <dgm:presLayoutVars>
          <dgm:bulletEnabled val="1"/>
        </dgm:presLayoutVars>
      </dgm:prSet>
      <dgm:spPr/>
      <dgm:t>
        <a:bodyPr/>
        <a:lstStyle/>
        <a:p>
          <a:endParaRPr lang="en-US"/>
        </a:p>
      </dgm:t>
    </dgm:pt>
    <dgm:pt modelId="{05E34DBF-ABB0-48D1-8185-76F577E5BF55}" type="pres">
      <dgm:prSet presAssocID="{861B5E6E-DF98-4EFF-A810-BCE8AAED755C}" presName="sp" presStyleCnt="0"/>
      <dgm:spPr/>
    </dgm:pt>
    <dgm:pt modelId="{FDBEB1D1-BA83-406B-9A60-CC33B709A5D0}" type="pres">
      <dgm:prSet presAssocID="{A9686085-6426-405D-BF0B-DB4CAB04BE76}" presName="composite" presStyleCnt="0"/>
      <dgm:spPr/>
    </dgm:pt>
    <dgm:pt modelId="{AD9D0C00-10FC-4481-AE82-512C9FF76839}" type="pres">
      <dgm:prSet presAssocID="{A9686085-6426-405D-BF0B-DB4CAB04BE76}" presName="parentText" presStyleLbl="alignNode1" presStyleIdx="2" presStyleCnt="4">
        <dgm:presLayoutVars>
          <dgm:chMax val="1"/>
          <dgm:bulletEnabled val="1"/>
        </dgm:presLayoutVars>
      </dgm:prSet>
      <dgm:spPr/>
      <dgm:t>
        <a:bodyPr/>
        <a:lstStyle/>
        <a:p>
          <a:endParaRPr lang="en-US"/>
        </a:p>
      </dgm:t>
    </dgm:pt>
    <dgm:pt modelId="{98A5EC8C-10A5-4965-97FF-542858A06ED1}" type="pres">
      <dgm:prSet presAssocID="{A9686085-6426-405D-BF0B-DB4CAB04BE76}" presName="descendantText" presStyleLbl="alignAcc1" presStyleIdx="2" presStyleCnt="4">
        <dgm:presLayoutVars>
          <dgm:bulletEnabled val="1"/>
        </dgm:presLayoutVars>
      </dgm:prSet>
      <dgm:spPr/>
      <dgm:t>
        <a:bodyPr/>
        <a:lstStyle/>
        <a:p>
          <a:endParaRPr lang="en-US"/>
        </a:p>
      </dgm:t>
    </dgm:pt>
    <dgm:pt modelId="{03F9CD98-7473-462D-8D7D-B5956CC62109}" type="pres">
      <dgm:prSet presAssocID="{0F2A6A7D-DB6E-4052-9F3C-E588B9B07B5E}" presName="sp" presStyleCnt="0"/>
      <dgm:spPr/>
    </dgm:pt>
    <dgm:pt modelId="{C075C014-9936-441A-B506-6967BA23037B}" type="pres">
      <dgm:prSet presAssocID="{C71E7D1F-E192-4A58-9205-2E55A1E4440B}" presName="composite" presStyleCnt="0"/>
      <dgm:spPr/>
    </dgm:pt>
    <dgm:pt modelId="{28DF78E0-637A-4E2C-8F5C-B1A0B3908B74}" type="pres">
      <dgm:prSet presAssocID="{C71E7D1F-E192-4A58-9205-2E55A1E4440B}" presName="parentText" presStyleLbl="alignNode1" presStyleIdx="3" presStyleCnt="4">
        <dgm:presLayoutVars>
          <dgm:chMax val="1"/>
          <dgm:bulletEnabled val="1"/>
        </dgm:presLayoutVars>
      </dgm:prSet>
      <dgm:spPr/>
      <dgm:t>
        <a:bodyPr/>
        <a:lstStyle/>
        <a:p>
          <a:endParaRPr lang="en-US"/>
        </a:p>
      </dgm:t>
    </dgm:pt>
    <dgm:pt modelId="{457FFBAA-6851-47BB-9B50-ACCD383613C5}" type="pres">
      <dgm:prSet presAssocID="{C71E7D1F-E192-4A58-9205-2E55A1E4440B}" presName="descendantText" presStyleLbl="alignAcc1" presStyleIdx="3" presStyleCnt="4">
        <dgm:presLayoutVars>
          <dgm:bulletEnabled val="1"/>
        </dgm:presLayoutVars>
      </dgm:prSet>
      <dgm:spPr/>
      <dgm:t>
        <a:bodyPr/>
        <a:lstStyle/>
        <a:p>
          <a:endParaRPr lang="en-US"/>
        </a:p>
      </dgm:t>
    </dgm:pt>
  </dgm:ptLst>
  <dgm:cxnLst>
    <dgm:cxn modelId="{7A023707-2207-4FA4-9447-34E21D7E82FE}" type="presOf" srcId="{C71E7D1F-E192-4A58-9205-2E55A1E4440B}" destId="{28DF78E0-637A-4E2C-8F5C-B1A0B3908B74}" srcOrd="0" destOrd="0" presId="urn:microsoft.com/office/officeart/2005/8/layout/chevron2"/>
    <dgm:cxn modelId="{D04BE99E-7A2F-4544-A221-16147BF4ABCA}" type="presOf" srcId="{2EE6D447-3812-4E1D-907A-A00CC5A85F26}" destId="{98947978-B3FC-4710-8363-8EBF4C992673}" srcOrd="0" destOrd="0" presId="urn:microsoft.com/office/officeart/2005/8/layout/chevron2"/>
    <dgm:cxn modelId="{5060FB78-ED48-48A3-933F-E4A447176C59}" type="presOf" srcId="{F532E867-BCE3-476A-AB7E-A861CF221BF3}" destId="{59B36DE5-9B89-4959-85DE-FF3F196E3ECB}" srcOrd="0" destOrd="0" presId="urn:microsoft.com/office/officeart/2005/8/layout/chevron2"/>
    <dgm:cxn modelId="{51C67E9F-B7B1-4E28-8F27-4DA930E3BC12}" type="presOf" srcId="{C7056FF7-5A36-42D1-8B53-CD60650E7DD3}" destId="{98A5EC8C-10A5-4965-97FF-542858A06ED1}" srcOrd="0" destOrd="0" presId="urn:microsoft.com/office/officeart/2005/8/layout/chevron2"/>
    <dgm:cxn modelId="{49A0A1E8-F788-4E36-B6B1-76D626737098}" type="presOf" srcId="{691145E4-FD4B-4577-8961-8577F9F5FCED}" destId="{457FFBAA-6851-47BB-9B50-ACCD383613C5}" srcOrd="0" destOrd="1" presId="urn:microsoft.com/office/officeart/2005/8/layout/chevron2"/>
    <dgm:cxn modelId="{B8D1E2EF-E4D6-44EB-909B-C4FF4E08E56F}" srcId="{2EE6D447-3812-4E1D-907A-A00CC5A85F26}" destId="{A9686085-6426-405D-BF0B-DB4CAB04BE76}" srcOrd="2" destOrd="0" parTransId="{ABFBEFF5-3854-4618-B060-1D63F312681A}" sibTransId="{0F2A6A7D-DB6E-4052-9F3C-E588B9B07B5E}"/>
    <dgm:cxn modelId="{858AE2C9-9687-42E3-835C-431AE287A85B}" type="presOf" srcId="{764E702C-25DB-4568-8BA5-857CD2160361}" destId="{45CA6D96-A577-43FF-A16D-C68F0335F45D}" srcOrd="0" destOrd="0" presId="urn:microsoft.com/office/officeart/2005/8/layout/chevron2"/>
    <dgm:cxn modelId="{6F094793-0C43-4018-BA45-1B3FBA75552E}" srcId="{F532E867-BCE3-476A-AB7E-A861CF221BF3}" destId="{4F74CD48-76D7-4E00-9F88-90A58F043E5B}" srcOrd="0" destOrd="0" parTransId="{346A84DC-90CE-45BA-8E94-EDA991AE586A}" sibTransId="{4E3E4B67-32D4-47F6-B224-A04A50908631}"/>
    <dgm:cxn modelId="{02EDC045-5E5D-4B19-AAB7-127E568BC067}" type="presOf" srcId="{A9686085-6426-405D-BF0B-DB4CAB04BE76}" destId="{AD9D0C00-10FC-4481-AE82-512C9FF76839}" srcOrd="0" destOrd="0" presId="urn:microsoft.com/office/officeart/2005/8/layout/chevron2"/>
    <dgm:cxn modelId="{5E5F8A3E-189A-4324-BAFC-E543389E860E}" type="presOf" srcId="{E5876812-0CA8-4CBA-A150-6D0DB48109F5}" destId="{8F56A3BC-A75A-45C8-AB5D-4D44B70D8AC3}" srcOrd="0" destOrd="0" presId="urn:microsoft.com/office/officeart/2005/8/layout/chevron2"/>
    <dgm:cxn modelId="{A18E73F2-BB2A-49C5-9481-948669F764E0}" srcId="{2EE6D447-3812-4E1D-907A-A00CC5A85F26}" destId="{E5876812-0CA8-4CBA-A150-6D0DB48109F5}" srcOrd="1" destOrd="0" parTransId="{42D53095-07CB-4F5D-8DBC-5CF3A291E1F6}" sibTransId="{861B5E6E-DF98-4EFF-A810-BCE8AAED755C}"/>
    <dgm:cxn modelId="{9D0BBC41-385A-49CE-8ABC-7E1B225B0202}" srcId="{A9686085-6426-405D-BF0B-DB4CAB04BE76}" destId="{C7056FF7-5A36-42D1-8B53-CD60650E7DD3}" srcOrd="0" destOrd="0" parTransId="{545913A5-130D-4841-BDA8-A8006825FC9B}" sibTransId="{351C23AF-FF4C-4A12-81CE-2D5DF67BE9B6}"/>
    <dgm:cxn modelId="{77D1AD0F-1FE0-45DC-950F-46CBE17120FC}" srcId="{C71E7D1F-E192-4A58-9205-2E55A1E4440B}" destId="{691145E4-FD4B-4577-8961-8577F9F5FCED}" srcOrd="1" destOrd="0" parTransId="{99D8AD65-386D-40CC-883F-7C5861990734}" sibTransId="{FB653447-2967-4F61-8457-1FE992DE53AD}"/>
    <dgm:cxn modelId="{2910FB13-0381-4FB1-BE2A-94FC80D42BA7}" type="presOf" srcId="{4F74CD48-76D7-4E00-9F88-90A58F043E5B}" destId="{9B074305-9B87-4550-9E48-F0D624BF7AD8}" srcOrd="0" destOrd="0" presId="urn:microsoft.com/office/officeart/2005/8/layout/chevron2"/>
    <dgm:cxn modelId="{D6546135-065C-4DE0-A47B-0BE984539D91}" srcId="{E5876812-0CA8-4CBA-A150-6D0DB48109F5}" destId="{764E702C-25DB-4568-8BA5-857CD2160361}" srcOrd="0" destOrd="0" parTransId="{137BBE45-0E99-4ACD-9C7E-2C96A5F38097}" sibTransId="{AFE89B64-F06B-4DAA-87AC-9F6267EC0BE1}"/>
    <dgm:cxn modelId="{9D7A19A1-85E6-45BF-9042-988012D86237}" srcId="{2EE6D447-3812-4E1D-907A-A00CC5A85F26}" destId="{F532E867-BCE3-476A-AB7E-A861CF221BF3}" srcOrd="0" destOrd="0" parTransId="{7E9CAC98-E276-4C51-93C9-FC02C5F60750}" sibTransId="{21AA1D41-99E5-40BA-BEFE-C468A5D5E16A}"/>
    <dgm:cxn modelId="{7941B113-1367-470E-87C6-C85769A7E610}" srcId="{2EE6D447-3812-4E1D-907A-A00CC5A85F26}" destId="{C71E7D1F-E192-4A58-9205-2E55A1E4440B}" srcOrd="3" destOrd="0" parTransId="{200D35E2-984E-4DB8-8860-2A0F88F86E42}" sibTransId="{0E5508AB-4BA0-46B5-A365-E9F2BB51C85D}"/>
    <dgm:cxn modelId="{752E66AE-F971-4E4F-A286-90712E6FD7F1}" srcId="{C71E7D1F-E192-4A58-9205-2E55A1E4440B}" destId="{1CED84C1-3A55-47F6-B3A1-7205CE69D307}" srcOrd="0" destOrd="0" parTransId="{3D414A78-C9D4-4BAF-BECD-41ABDC7BBD90}" sibTransId="{0D9CAA07-1BFC-44C0-BC33-803DA62D1451}"/>
    <dgm:cxn modelId="{C017C6F8-A09F-4834-95BF-D4D2D9C28084}" type="presOf" srcId="{1CED84C1-3A55-47F6-B3A1-7205CE69D307}" destId="{457FFBAA-6851-47BB-9B50-ACCD383613C5}" srcOrd="0" destOrd="0" presId="urn:microsoft.com/office/officeart/2005/8/layout/chevron2"/>
    <dgm:cxn modelId="{6D647656-CD4C-4ABF-90E8-F6A64C982F23}" type="presParOf" srcId="{98947978-B3FC-4710-8363-8EBF4C992673}" destId="{9836983F-15D2-4CB0-A280-E90C66DDBD9D}" srcOrd="0" destOrd="0" presId="urn:microsoft.com/office/officeart/2005/8/layout/chevron2"/>
    <dgm:cxn modelId="{E5B24786-4FDF-4039-A415-39CA23AA8BFD}" type="presParOf" srcId="{9836983F-15D2-4CB0-A280-E90C66DDBD9D}" destId="{59B36DE5-9B89-4959-85DE-FF3F196E3ECB}" srcOrd="0" destOrd="0" presId="urn:microsoft.com/office/officeart/2005/8/layout/chevron2"/>
    <dgm:cxn modelId="{C6848DBA-7239-42D5-8D40-6EA2FFD5C196}" type="presParOf" srcId="{9836983F-15D2-4CB0-A280-E90C66DDBD9D}" destId="{9B074305-9B87-4550-9E48-F0D624BF7AD8}" srcOrd="1" destOrd="0" presId="urn:microsoft.com/office/officeart/2005/8/layout/chevron2"/>
    <dgm:cxn modelId="{1C0D279A-CB35-4216-BC74-B22725004B08}" type="presParOf" srcId="{98947978-B3FC-4710-8363-8EBF4C992673}" destId="{DF731AD9-7098-43E4-999C-12783A0063C8}" srcOrd="1" destOrd="0" presId="urn:microsoft.com/office/officeart/2005/8/layout/chevron2"/>
    <dgm:cxn modelId="{B7D6D823-D275-4680-BEEF-29003EDC3A0A}" type="presParOf" srcId="{98947978-B3FC-4710-8363-8EBF4C992673}" destId="{BB4ADAB6-308C-4027-8121-01D70C1040F9}" srcOrd="2" destOrd="0" presId="urn:microsoft.com/office/officeart/2005/8/layout/chevron2"/>
    <dgm:cxn modelId="{AB5D755B-98BB-4B65-8E3A-7F96A8522C92}" type="presParOf" srcId="{BB4ADAB6-308C-4027-8121-01D70C1040F9}" destId="{8F56A3BC-A75A-45C8-AB5D-4D44B70D8AC3}" srcOrd="0" destOrd="0" presId="urn:microsoft.com/office/officeart/2005/8/layout/chevron2"/>
    <dgm:cxn modelId="{8EFD7FE6-566B-48BE-A3F6-FBA55AA74C36}" type="presParOf" srcId="{BB4ADAB6-308C-4027-8121-01D70C1040F9}" destId="{45CA6D96-A577-43FF-A16D-C68F0335F45D}" srcOrd="1" destOrd="0" presId="urn:microsoft.com/office/officeart/2005/8/layout/chevron2"/>
    <dgm:cxn modelId="{E37E207D-31B3-4C06-9F2E-08FDCB1C40E2}" type="presParOf" srcId="{98947978-B3FC-4710-8363-8EBF4C992673}" destId="{05E34DBF-ABB0-48D1-8185-76F577E5BF55}" srcOrd="3" destOrd="0" presId="urn:microsoft.com/office/officeart/2005/8/layout/chevron2"/>
    <dgm:cxn modelId="{3795F1FD-A091-445D-9B3B-2E5BEC1D0377}" type="presParOf" srcId="{98947978-B3FC-4710-8363-8EBF4C992673}" destId="{FDBEB1D1-BA83-406B-9A60-CC33B709A5D0}" srcOrd="4" destOrd="0" presId="urn:microsoft.com/office/officeart/2005/8/layout/chevron2"/>
    <dgm:cxn modelId="{7E8FEF79-A594-49C0-B2A0-92C843B7C3A9}" type="presParOf" srcId="{FDBEB1D1-BA83-406B-9A60-CC33B709A5D0}" destId="{AD9D0C00-10FC-4481-AE82-512C9FF76839}" srcOrd="0" destOrd="0" presId="urn:microsoft.com/office/officeart/2005/8/layout/chevron2"/>
    <dgm:cxn modelId="{FB7CBBA7-3D9A-4FFD-B973-BB7B8A6316B2}" type="presParOf" srcId="{FDBEB1D1-BA83-406B-9A60-CC33B709A5D0}" destId="{98A5EC8C-10A5-4965-97FF-542858A06ED1}" srcOrd="1" destOrd="0" presId="urn:microsoft.com/office/officeart/2005/8/layout/chevron2"/>
    <dgm:cxn modelId="{6C451CC4-0888-418D-9CF5-1AA01103AB5D}" type="presParOf" srcId="{98947978-B3FC-4710-8363-8EBF4C992673}" destId="{03F9CD98-7473-462D-8D7D-B5956CC62109}" srcOrd="5" destOrd="0" presId="urn:microsoft.com/office/officeart/2005/8/layout/chevron2"/>
    <dgm:cxn modelId="{4E54D25C-AB0A-4C7B-BFCF-318A87B56E76}" type="presParOf" srcId="{98947978-B3FC-4710-8363-8EBF4C992673}" destId="{C075C014-9936-441A-B506-6967BA23037B}" srcOrd="6" destOrd="0" presId="urn:microsoft.com/office/officeart/2005/8/layout/chevron2"/>
    <dgm:cxn modelId="{5EE07EB6-58A9-45BF-A627-44140CBAEF07}" type="presParOf" srcId="{C075C014-9936-441A-B506-6967BA23037B}" destId="{28DF78E0-637A-4E2C-8F5C-B1A0B3908B74}" srcOrd="0" destOrd="0" presId="urn:microsoft.com/office/officeart/2005/8/layout/chevron2"/>
    <dgm:cxn modelId="{E10E74AB-1DDF-4952-95AA-20BD61149937}" type="presParOf" srcId="{C075C014-9936-441A-B506-6967BA23037B}" destId="{457FFBAA-6851-47BB-9B50-ACCD383613C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DE9DF-41CB-41C5-B472-EE0CDC3CD908}">
      <dsp:nvSpPr>
        <dsp:cNvPr id="0" name=""/>
        <dsp:cNvSpPr/>
      </dsp:nvSpPr>
      <dsp:spPr>
        <a:xfrm>
          <a:off x="1041" y="857510"/>
          <a:ext cx="2221631" cy="133297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Effective Tax Rate </a:t>
          </a:r>
          <a:endParaRPr lang="en-US" sz="2600" kern="1200" dirty="0"/>
        </a:p>
      </dsp:txBody>
      <dsp:txXfrm>
        <a:off x="40083" y="896552"/>
        <a:ext cx="2143547" cy="1254895"/>
      </dsp:txXfrm>
    </dsp:sp>
    <dsp:sp modelId="{826F1E6E-015C-4469-B971-CA3041E8D6F2}">
      <dsp:nvSpPr>
        <dsp:cNvPr id="0" name=""/>
        <dsp:cNvSpPr/>
      </dsp:nvSpPr>
      <dsp:spPr>
        <a:xfrm>
          <a:off x="2444836" y="1248517"/>
          <a:ext cx="470985" cy="550964"/>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444836" y="1358710"/>
        <a:ext cx="329690" cy="330578"/>
      </dsp:txXfrm>
    </dsp:sp>
    <dsp:sp modelId="{04B7C61E-BB70-4A3C-841F-3C474AD40D3B}">
      <dsp:nvSpPr>
        <dsp:cNvPr id="0" name=""/>
        <dsp:cNvSpPr/>
      </dsp:nvSpPr>
      <dsp:spPr>
        <a:xfrm>
          <a:off x="3111326" y="857510"/>
          <a:ext cx="2221631" cy="133297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No-New-Revenue Tax Rate</a:t>
          </a:r>
          <a:endParaRPr lang="en-US" sz="2600" kern="1200" dirty="0"/>
        </a:p>
      </dsp:txBody>
      <dsp:txXfrm>
        <a:off x="3150368" y="896552"/>
        <a:ext cx="2143547" cy="1254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3A843-C8CC-4CBE-A8E2-A4140751DE9A}">
      <dsp:nvSpPr>
        <dsp:cNvPr id="0" name=""/>
        <dsp:cNvSpPr/>
      </dsp:nvSpPr>
      <dsp:spPr>
        <a:xfrm>
          <a:off x="1041" y="971810"/>
          <a:ext cx="2221631" cy="133297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Rollback Tax Rate</a:t>
          </a:r>
          <a:endParaRPr lang="en-US" sz="2600" kern="1200" dirty="0"/>
        </a:p>
      </dsp:txBody>
      <dsp:txXfrm>
        <a:off x="40083" y="1010852"/>
        <a:ext cx="2143547" cy="1254895"/>
      </dsp:txXfrm>
    </dsp:sp>
    <dsp:sp modelId="{9BBDA171-A529-4145-A211-5FD2446EA6C6}">
      <dsp:nvSpPr>
        <dsp:cNvPr id="0" name=""/>
        <dsp:cNvSpPr/>
      </dsp:nvSpPr>
      <dsp:spPr>
        <a:xfrm>
          <a:off x="2444836" y="1362817"/>
          <a:ext cx="470985" cy="550964"/>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444836" y="1473010"/>
        <a:ext cx="329690" cy="330578"/>
      </dsp:txXfrm>
    </dsp:sp>
    <dsp:sp modelId="{6420C1F7-C229-4765-9615-BEC46D615C13}">
      <dsp:nvSpPr>
        <dsp:cNvPr id="0" name=""/>
        <dsp:cNvSpPr/>
      </dsp:nvSpPr>
      <dsp:spPr>
        <a:xfrm>
          <a:off x="3111326" y="971810"/>
          <a:ext cx="2221631" cy="133297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Voter-Approval Tax Rate</a:t>
          </a:r>
          <a:endParaRPr lang="en-US" sz="2600" kern="1200" dirty="0"/>
        </a:p>
      </dsp:txBody>
      <dsp:txXfrm>
        <a:off x="3150368" y="1010852"/>
        <a:ext cx="2143547" cy="1254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DFB9C-052E-46F0-830E-E34367A93D99}">
      <dsp:nvSpPr>
        <dsp:cNvPr id="0" name=""/>
        <dsp:cNvSpPr/>
      </dsp:nvSpPr>
      <dsp:spPr>
        <a:xfrm>
          <a:off x="4751" y="1602965"/>
          <a:ext cx="1320031" cy="1320031"/>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No-New-Revenue M&amp;O x 1.035</a:t>
          </a:r>
          <a:endParaRPr lang="en-US" sz="1500" kern="1200" dirty="0"/>
        </a:p>
      </dsp:txBody>
      <dsp:txXfrm>
        <a:off x="198065" y="1796279"/>
        <a:ext cx="933403" cy="933403"/>
      </dsp:txXfrm>
    </dsp:sp>
    <dsp:sp modelId="{79689999-8844-43CB-ABB1-DBB0CBF6F2D6}">
      <dsp:nvSpPr>
        <dsp:cNvPr id="0" name=""/>
        <dsp:cNvSpPr/>
      </dsp:nvSpPr>
      <dsp:spPr>
        <a:xfrm>
          <a:off x="1431968" y="1880172"/>
          <a:ext cx="765618" cy="765618"/>
        </a:xfrm>
        <a:prstGeom prst="mathPlus">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533451" y="2172944"/>
        <a:ext cx="562652" cy="180074"/>
      </dsp:txXfrm>
    </dsp:sp>
    <dsp:sp modelId="{96F15A49-B64A-417C-AAD9-BCE3AD4BB8CE}">
      <dsp:nvSpPr>
        <dsp:cNvPr id="0" name=""/>
        <dsp:cNvSpPr/>
      </dsp:nvSpPr>
      <dsp:spPr>
        <a:xfrm>
          <a:off x="2304773" y="1602965"/>
          <a:ext cx="1320031" cy="1320031"/>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Debt Service Tax Rate</a:t>
          </a:r>
          <a:endParaRPr lang="en-US" sz="1500" kern="1200" dirty="0"/>
        </a:p>
      </dsp:txBody>
      <dsp:txXfrm>
        <a:off x="2498087" y="1796279"/>
        <a:ext cx="933403" cy="933403"/>
      </dsp:txXfrm>
    </dsp:sp>
    <dsp:sp modelId="{CBF57B14-C76F-4BFF-8F34-F22CD3FC4B64}">
      <dsp:nvSpPr>
        <dsp:cNvPr id="0" name=""/>
        <dsp:cNvSpPr/>
      </dsp:nvSpPr>
      <dsp:spPr>
        <a:xfrm>
          <a:off x="3731990" y="1880172"/>
          <a:ext cx="765618" cy="765618"/>
        </a:xfrm>
        <a:prstGeom prst="mathPlus">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833473" y="2172944"/>
        <a:ext cx="562652" cy="180074"/>
      </dsp:txXfrm>
    </dsp:sp>
    <dsp:sp modelId="{2FFF5993-9EB3-4202-9DD3-13F55C211EB4}">
      <dsp:nvSpPr>
        <dsp:cNvPr id="0" name=""/>
        <dsp:cNvSpPr/>
      </dsp:nvSpPr>
      <dsp:spPr>
        <a:xfrm>
          <a:off x="4604795" y="1602965"/>
          <a:ext cx="1320031" cy="1320031"/>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Unused Increment Rate</a:t>
          </a:r>
          <a:endParaRPr lang="en-US" sz="1500" kern="1200" dirty="0"/>
        </a:p>
      </dsp:txBody>
      <dsp:txXfrm>
        <a:off x="4798109" y="1796279"/>
        <a:ext cx="933403" cy="933403"/>
      </dsp:txXfrm>
    </dsp:sp>
    <dsp:sp modelId="{E3197AA4-DAF5-41A2-A4D8-F55B669E3B48}">
      <dsp:nvSpPr>
        <dsp:cNvPr id="0" name=""/>
        <dsp:cNvSpPr/>
      </dsp:nvSpPr>
      <dsp:spPr>
        <a:xfrm>
          <a:off x="6032013" y="1880172"/>
          <a:ext cx="765618" cy="765618"/>
        </a:xfrm>
        <a:prstGeom prst="mathEqual">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6133496" y="2037889"/>
        <a:ext cx="562652" cy="450184"/>
      </dsp:txXfrm>
    </dsp:sp>
    <dsp:sp modelId="{0C88EEC5-81B7-46A2-84F9-5A1F0CA70D91}">
      <dsp:nvSpPr>
        <dsp:cNvPr id="0" name=""/>
        <dsp:cNvSpPr/>
      </dsp:nvSpPr>
      <dsp:spPr>
        <a:xfrm>
          <a:off x="6904817" y="1602965"/>
          <a:ext cx="1320031" cy="1320031"/>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Voter-Approval Rate</a:t>
          </a:r>
          <a:endParaRPr lang="en-US" sz="1500" kern="1200" dirty="0"/>
        </a:p>
      </dsp:txBody>
      <dsp:txXfrm>
        <a:off x="7098131" y="1796279"/>
        <a:ext cx="933403" cy="933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36DE5-9B89-4959-85DE-FF3F196E3ECB}">
      <dsp:nvSpPr>
        <dsp:cNvPr id="0" name=""/>
        <dsp:cNvSpPr/>
      </dsp:nvSpPr>
      <dsp:spPr>
        <a:xfrm rot="5400000">
          <a:off x="-185966" y="189497"/>
          <a:ext cx="1239777" cy="86784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July 25th</a:t>
          </a:r>
          <a:endParaRPr lang="en-US" sz="1000" b="1" kern="1200" dirty="0"/>
        </a:p>
      </dsp:txBody>
      <dsp:txXfrm rot="-5400000">
        <a:off x="1" y="437452"/>
        <a:ext cx="867844" cy="371933"/>
      </dsp:txXfrm>
    </dsp:sp>
    <dsp:sp modelId="{9B074305-9B87-4550-9E48-F0D624BF7AD8}">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Chief Appraiser must submit certified appraisal roll or a certified estimate</a:t>
          </a:r>
          <a:endParaRPr lang="en-US" sz="1600" kern="1200" dirty="0"/>
        </a:p>
      </dsp:txBody>
      <dsp:txXfrm rot="-5400000">
        <a:off x="867845" y="42869"/>
        <a:ext cx="7322416" cy="727177"/>
      </dsp:txXfrm>
    </dsp:sp>
    <dsp:sp modelId="{8F56A3BC-A75A-45C8-AB5D-4D44B70D8AC3}">
      <dsp:nvSpPr>
        <dsp:cNvPr id="0" name=""/>
        <dsp:cNvSpPr/>
      </dsp:nvSpPr>
      <dsp:spPr>
        <a:xfrm rot="5400000">
          <a:off x="-185966" y="1282538"/>
          <a:ext cx="1239777" cy="86784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Mid-August</a:t>
          </a:r>
          <a:endParaRPr lang="en-US" sz="1000" b="1" kern="1200" dirty="0"/>
        </a:p>
      </dsp:txBody>
      <dsp:txXfrm rot="-5400000">
        <a:off x="1" y="1530493"/>
        <a:ext cx="867844" cy="371933"/>
      </dsp:txXfrm>
    </dsp:sp>
    <dsp:sp modelId="{45CA6D96-A577-43FF-A16D-C68F0335F45D}">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If county adopts a rate exceeding the voter-approval tax rate, it must order the election by the 78</a:t>
          </a:r>
          <a:r>
            <a:rPr lang="en-US" sz="1600" kern="1200" baseline="30000" dirty="0" smtClean="0"/>
            <a:t>th</a:t>
          </a:r>
          <a:r>
            <a:rPr lang="en-US" sz="1600" kern="1200" dirty="0" smtClean="0"/>
            <a:t> day before election. As a practical matter, this means county must adopt its budget and tax rate by mid-August</a:t>
          </a:r>
          <a:endParaRPr lang="en-US" sz="1600" kern="1200" dirty="0"/>
        </a:p>
      </dsp:txBody>
      <dsp:txXfrm rot="-5400000">
        <a:off x="867845" y="1135910"/>
        <a:ext cx="7322416" cy="727177"/>
      </dsp:txXfrm>
    </dsp:sp>
    <dsp:sp modelId="{AD9D0C00-10FC-4481-AE82-512C9FF76839}">
      <dsp:nvSpPr>
        <dsp:cNvPr id="0" name=""/>
        <dsp:cNvSpPr/>
      </dsp:nvSpPr>
      <dsp:spPr>
        <a:xfrm rot="5400000">
          <a:off x="-185966" y="2375579"/>
          <a:ext cx="1239777" cy="86784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September</a:t>
          </a:r>
          <a:r>
            <a:rPr lang="en-US" sz="1000" kern="1200" dirty="0" smtClean="0"/>
            <a:t> </a:t>
          </a:r>
          <a:r>
            <a:rPr lang="en-US" sz="1000" b="1" kern="1200" dirty="0" smtClean="0"/>
            <a:t>29</a:t>
          </a:r>
          <a:r>
            <a:rPr lang="en-US" sz="1000" b="1" kern="1200" baseline="30000" dirty="0" smtClean="0"/>
            <a:t>th</a:t>
          </a:r>
          <a:endParaRPr lang="en-US" sz="1000" b="1" kern="1200" dirty="0"/>
        </a:p>
      </dsp:txBody>
      <dsp:txXfrm rot="-5400000">
        <a:off x="1" y="2623534"/>
        <a:ext cx="867844" cy="371933"/>
      </dsp:txXfrm>
    </dsp:sp>
    <dsp:sp modelId="{98A5EC8C-10A5-4965-97FF-542858A06ED1}">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Last day to adopt tax rate that is equal to or less than the voter approval tax rate</a:t>
          </a:r>
          <a:endParaRPr lang="en-US" sz="1600" kern="1200" dirty="0"/>
        </a:p>
      </dsp:txBody>
      <dsp:txXfrm rot="-5400000">
        <a:off x="867845" y="2228952"/>
        <a:ext cx="7322416" cy="727177"/>
      </dsp:txXfrm>
    </dsp:sp>
    <dsp:sp modelId="{28DF78E0-637A-4E2C-8F5C-B1A0B3908B74}">
      <dsp:nvSpPr>
        <dsp:cNvPr id="0" name=""/>
        <dsp:cNvSpPr/>
      </dsp:nvSpPr>
      <dsp:spPr>
        <a:xfrm rot="5400000">
          <a:off x="-185966" y="3468621"/>
          <a:ext cx="1239777" cy="86784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First Tuesday of November</a:t>
          </a:r>
          <a:endParaRPr lang="en-US" sz="1000" b="1" kern="1200" dirty="0"/>
        </a:p>
      </dsp:txBody>
      <dsp:txXfrm rot="-5400000">
        <a:off x="1" y="3716576"/>
        <a:ext cx="867844" cy="371933"/>
      </dsp:txXfrm>
    </dsp:sp>
    <dsp:sp modelId="{457FFBAA-6851-47BB-9B50-ACCD383613C5}">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November uniform election date is the first Tuesday following the first Monday in November</a:t>
          </a:r>
          <a:endParaRPr lang="en-US" sz="1600" kern="1200" dirty="0"/>
        </a:p>
        <a:p>
          <a:pPr marL="171450" lvl="1" indent="-171450" algn="l" defTabSz="711200">
            <a:lnSpc>
              <a:spcPct val="90000"/>
            </a:lnSpc>
            <a:spcBef>
              <a:spcPct val="0"/>
            </a:spcBef>
            <a:spcAft>
              <a:spcPct val="15000"/>
            </a:spcAft>
            <a:buChar char="••"/>
          </a:pPr>
          <a:r>
            <a:rPr lang="en-US" sz="1600" kern="1200" dirty="0" smtClean="0"/>
            <a:t>Automatic tax rate elections held on this day</a:t>
          </a:r>
          <a:endParaRPr lang="en-US" sz="1600" kern="1200" dirty="0"/>
        </a:p>
      </dsp:txBody>
      <dsp:txXfrm rot="-5400000">
        <a:off x="867845" y="3321993"/>
        <a:ext cx="7322416" cy="7271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16ACA5-59C5-4CA5-B6F1-FEB2794B38CD}" type="datetimeFigureOut">
              <a:rPr lang="en-US" smtClean="0"/>
              <a:t>1/8/2020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E275D7-8490-4050-A2AE-B75E28684CBB}" type="slidenum">
              <a:rPr lang="en-US" smtClean="0"/>
              <a:t>‹#›</a:t>
            </a:fld>
            <a:endParaRPr lang="en-US"/>
          </a:p>
        </p:txBody>
      </p:sp>
    </p:spTree>
    <p:extLst>
      <p:ext uri="{BB962C8B-B14F-4D97-AF65-F5344CB8AC3E}">
        <p14:creationId xmlns:p14="http://schemas.microsoft.com/office/powerpoint/2010/main" val="209109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149448-449F-4ECC-8FBF-66C63F6E4843}" type="datetimeFigureOut">
              <a:rPr lang="en-US" smtClean="0"/>
              <a:t>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EA82CB-1065-4480-BAB1-B0D31BED0B3B}" type="slidenum">
              <a:rPr lang="en-US" smtClean="0"/>
              <a:t>‹#›</a:t>
            </a:fld>
            <a:endParaRPr lang="en-US"/>
          </a:p>
        </p:txBody>
      </p:sp>
    </p:spTree>
    <p:extLst>
      <p:ext uri="{BB962C8B-B14F-4D97-AF65-F5344CB8AC3E}">
        <p14:creationId xmlns:p14="http://schemas.microsoft.com/office/powerpoint/2010/main" val="260885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have a stock</a:t>
            </a:r>
            <a:r>
              <a:rPr lang="en-US" baseline="0" dirty="0" smtClean="0"/>
              <a:t> image of a person with their head down on their desk?</a:t>
            </a:r>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3</a:t>
            </a:fld>
            <a:endParaRPr lang="en-US"/>
          </a:p>
        </p:txBody>
      </p:sp>
    </p:spTree>
    <p:extLst>
      <p:ext uri="{BB962C8B-B14F-4D97-AF65-F5344CB8AC3E}">
        <p14:creationId xmlns:p14="http://schemas.microsoft.com/office/powerpoint/2010/main" val="113990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 suit challenging an adopted redistricting plan may be brought at any time under the federal or state constitution or federal law. Before 2013, Texas and certain other states were required to obtain federal preclearance of any redistricting plans before they could be implemented. In 2013, the applicable provision of the federal Voting Rights Act was held invalid by the U.S. Supreme Court. </a:t>
            </a:r>
          </a:p>
          <a:p>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34</a:t>
            </a:fld>
            <a:endParaRPr lang="en-US"/>
          </a:p>
        </p:txBody>
      </p:sp>
    </p:spTree>
    <p:extLst>
      <p:ext uri="{BB962C8B-B14F-4D97-AF65-F5344CB8AC3E}">
        <p14:creationId xmlns:p14="http://schemas.microsoft.com/office/powerpoint/2010/main" val="5518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turn</a:t>
            </a:r>
            <a:r>
              <a:rPr lang="en-US" baseline="0" dirty="0" smtClean="0"/>
              <a:t> to redistricting—which thankfully you shouldn’t have to wrestle with until 2021. But the road to it begins this year with the census.</a:t>
            </a:r>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20</a:t>
            </a:fld>
            <a:endParaRPr lang="en-US"/>
          </a:p>
        </p:txBody>
      </p:sp>
    </p:spTree>
    <p:extLst>
      <p:ext uri="{BB962C8B-B14F-4D97-AF65-F5344CB8AC3E}">
        <p14:creationId xmlns:p14="http://schemas.microsoft.com/office/powerpoint/2010/main" val="58366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Federal census population data is delivered to the legislature no later than April 1 of the year following the decennial census, and the data is usually provided several weeks earlier. As soon as the census data is verified and loaded in the computer systems, the members of the legislature and other interested parties begin drawing plans. Bills to enact new state redistricting plans follow the same  path through the legislature as other legislation. </a:t>
            </a:r>
          </a:p>
          <a:p>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21</a:t>
            </a:fld>
            <a:endParaRPr lang="en-US"/>
          </a:p>
        </p:txBody>
      </p:sp>
    </p:spTree>
    <p:extLst>
      <p:ext uri="{BB962C8B-B14F-4D97-AF65-F5344CB8AC3E}">
        <p14:creationId xmlns:p14="http://schemas.microsoft.com/office/powerpoint/2010/main" val="156651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legislature</a:t>
            </a:r>
            <a:r>
              <a:rPr lang="en-US" baseline="0" dirty="0" smtClean="0"/>
              <a:t> will draft and hopefully enact the new lines during the regular session---</a:t>
            </a:r>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22</a:t>
            </a:fld>
            <a:endParaRPr lang="en-US"/>
          </a:p>
        </p:txBody>
      </p:sp>
    </p:spTree>
    <p:extLst>
      <p:ext uri="{BB962C8B-B14F-4D97-AF65-F5344CB8AC3E}">
        <p14:creationId xmlns:p14="http://schemas.microsoft.com/office/powerpoint/2010/main" val="330196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 51.501. JOINT CLERKS. (a) Except as otherwise provided by this section, a county with a population of less than 8,000 shall elect a single clerk to perform the duties of the district clerk and the county clerk.</a:t>
            </a:r>
          </a:p>
          <a:p>
            <a:r>
              <a:rPr lang="en-US" sz="1200" kern="1200" dirty="0" smtClean="0">
                <a:solidFill>
                  <a:schemeClr val="tx1"/>
                </a:solidFill>
                <a:effectLst/>
                <a:latin typeface="+mn-lt"/>
                <a:ea typeface="+mn-ea"/>
                <a:cs typeface="+mn-cs"/>
              </a:rPr>
              <a:t>(b) The offices of county clerk and district clerk may remain separate if a majority of the qualified voters in the county vote to keep the offices separate at an election held for that purpose. The commissioners court of the county may hold a special election for that purpose on a uniform election date authorized by law that occurs not later than the 30th day before the date of the regular primary election that precedes the expiration of the constitutional term of office for the clerk. Notice of the special election shall be published in a newspaper of general circulation in the county not later than the 20th day before the date scheduled for the election. The question may be presented to the voters again immediately before the expiration of each subsequent constitutional term of office of the separate clerk. The special election may not prevent a county clerk, district clerk, or joint clerk from serving the full term of office to which the clerk was elected.</a:t>
            </a:r>
          </a:p>
          <a:p>
            <a:r>
              <a:rPr lang="en-US" sz="1200" kern="1200" dirty="0" smtClean="0">
                <a:solidFill>
                  <a:schemeClr val="tx1"/>
                </a:solidFill>
                <a:effectLst/>
                <a:latin typeface="+mn-lt"/>
                <a:ea typeface="+mn-ea"/>
                <a:cs typeface="+mn-cs"/>
              </a:rPr>
              <a:t>(c) The commissioners court of a county that has a population of 5,800 to 5,900 shall determine whether the county shall have a joint clerk but may not take action to prevent a district clerk, county clerk, or joint clerk from serving the full term of office to which the clerk was elected.</a:t>
            </a:r>
          </a:p>
          <a:p>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23</a:t>
            </a:fld>
            <a:endParaRPr lang="en-US"/>
          </a:p>
        </p:txBody>
      </p:sp>
    </p:spTree>
    <p:extLst>
      <p:ext uri="{BB962C8B-B14F-4D97-AF65-F5344CB8AC3E}">
        <p14:creationId xmlns:p14="http://schemas.microsoft.com/office/powerpoint/2010/main" val="337176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will be drawing</a:t>
            </a:r>
            <a:r>
              <a:rPr lang="en-US" baseline="0" dirty="0" smtClean="0"/>
              <a:t> the congressional districts, state senate, state representative and state board of education districts. If everything goes as planned the new lines would be effective for the 2022 election cycle. </a:t>
            </a:r>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28</a:t>
            </a:fld>
            <a:endParaRPr lang="en-US"/>
          </a:p>
        </p:txBody>
      </p:sp>
    </p:spTree>
    <p:extLst>
      <p:ext uri="{BB962C8B-B14F-4D97-AF65-F5344CB8AC3E}">
        <p14:creationId xmlns:p14="http://schemas.microsoft.com/office/powerpoint/2010/main" val="127502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where to discuss what happened in 2010 redistricting timeline. </a:t>
            </a:r>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29</a:t>
            </a:fld>
            <a:endParaRPr lang="en-US"/>
          </a:p>
        </p:txBody>
      </p:sp>
    </p:spTree>
    <p:extLst>
      <p:ext uri="{BB962C8B-B14F-4D97-AF65-F5344CB8AC3E}">
        <p14:creationId xmlns:p14="http://schemas.microsoft.com/office/powerpoint/2010/main" val="268400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into not less than four and not more than eight precincts. Each county in the State with a population of 18,000 or more but less than 50,000, according to the most recent federal census, from time to time, for the convenience of the people, shall be divided into not less than two and not more than eight precincts. Each county in the State with a population of less than 18,000, according to the most recent federal census, from time to time, for the convenience of the people, shall be designated as a single precinct or, if the Commissioners Court determines that the county needs more than one precinct, shall be divided into not more than four precincts. Notwithstanding the population requirements of this subsection, Chambers County and Randall County, from time to time, for the convenience of the people, shall be divided into not less than two and not more than six precincts. A division or designation under this subsection shall be made by the Commissioners Court provided for by this Constitution. </a:t>
            </a:r>
          </a:p>
          <a:p>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30</a:t>
            </a:fld>
            <a:endParaRPr lang="en-US"/>
          </a:p>
        </p:txBody>
      </p:sp>
    </p:spTree>
    <p:extLst>
      <p:ext uri="{BB962C8B-B14F-4D97-AF65-F5344CB8AC3E}">
        <p14:creationId xmlns:p14="http://schemas.microsoft.com/office/powerpoint/2010/main" val="202526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A82CB-1065-4480-BAB1-B0D31BED0B3B}" type="slidenum">
              <a:rPr lang="en-US" smtClean="0"/>
              <a:t>31</a:t>
            </a:fld>
            <a:endParaRPr lang="en-US"/>
          </a:p>
        </p:txBody>
      </p:sp>
    </p:spTree>
    <p:extLst>
      <p:ext uri="{BB962C8B-B14F-4D97-AF65-F5344CB8AC3E}">
        <p14:creationId xmlns:p14="http://schemas.microsoft.com/office/powerpoint/2010/main" val="212100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917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6492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6314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62675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75013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69029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308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292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472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326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004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497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395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193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106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348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1/8/2020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3639876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After the Election: SB2 and Redistricting</a:t>
            </a:r>
            <a:endParaRPr lang="en-US" dirty="0"/>
          </a:p>
        </p:txBody>
      </p:sp>
      <p:sp>
        <p:nvSpPr>
          <p:cNvPr id="3" name="Subtitle 2"/>
          <p:cNvSpPr>
            <a:spLocks noGrp="1"/>
          </p:cNvSpPr>
          <p:nvPr>
            <p:ph type="subTitle" idx="1"/>
          </p:nvPr>
        </p:nvSpPr>
        <p:spPr>
          <a:xfrm>
            <a:off x="1507067" y="4050833"/>
            <a:ext cx="7766936" cy="1298407"/>
          </a:xfrm>
        </p:spPr>
        <p:txBody>
          <a:bodyPr>
            <a:normAutofit fontScale="25000" lnSpcReduction="20000"/>
          </a:bodyPr>
          <a:lstStyle/>
          <a:p>
            <a:r>
              <a:rPr lang="en-US" sz="9600" dirty="0" smtClean="0"/>
              <a:t>Paul Miles</a:t>
            </a:r>
            <a:r>
              <a:rPr lang="en-US" sz="9600" dirty="0"/>
              <a:t>, Associate General Counsel</a:t>
            </a:r>
          </a:p>
          <a:p>
            <a:r>
              <a:rPr lang="en-US" sz="9600" dirty="0" smtClean="0"/>
              <a:t>Nanette Forbes, Legislative Manager</a:t>
            </a:r>
          </a:p>
          <a:p>
            <a:r>
              <a:rPr lang="en-US" sz="9600" dirty="0"/>
              <a:t>Texas Association of Counties</a:t>
            </a:r>
          </a:p>
          <a:p>
            <a:r>
              <a:rPr lang="en-US" sz="2800" dirty="0" smtClean="0"/>
              <a:t> </a:t>
            </a:r>
          </a:p>
          <a:p>
            <a:endParaRPr lang="en-US" sz="2800" dirty="0"/>
          </a:p>
          <a:p>
            <a:endParaRPr lang="en-US" sz="2800" dirty="0"/>
          </a:p>
        </p:txBody>
      </p:sp>
    </p:spTree>
    <p:extLst>
      <p:ext uri="{BB962C8B-B14F-4D97-AF65-F5344CB8AC3E}">
        <p14:creationId xmlns:p14="http://schemas.microsoft.com/office/powerpoint/2010/main" val="416924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smtClean="0"/>
              <a:t>De Minimis Rate</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1256" y="2205831"/>
            <a:ext cx="7629525" cy="3790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2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dirty="0" smtClean="0"/>
              <a:t>Application of De Minimis Rate</a:t>
            </a:r>
          </a:p>
        </p:txBody>
      </p:sp>
      <p:sp>
        <p:nvSpPr>
          <p:cNvPr id="13315" name="Content Placeholder 2"/>
          <p:cNvSpPr>
            <a:spLocks noGrp="1"/>
          </p:cNvSpPr>
          <p:nvPr>
            <p:ph idx="1"/>
          </p:nvPr>
        </p:nvSpPr>
        <p:spPr/>
        <p:txBody>
          <a:bodyPr>
            <a:normAutofit/>
          </a:bodyPr>
          <a:lstStyle/>
          <a:p>
            <a:r>
              <a:rPr lang="en-US" altLang="en-US" sz="2800" dirty="0" smtClean="0"/>
              <a:t>Counties over 30,000 population don’t calculate de </a:t>
            </a:r>
            <a:r>
              <a:rPr lang="en-US" altLang="en-US" sz="2800" dirty="0" err="1" smtClean="0"/>
              <a:t>minimis</a:t>
            </a:r>
            <a:r>
              <a:rPr lang="en-US" altLang="en-US" sz="2800" dirty="0" smtClean="0"/>
              <a:t> rate; don’t receive flexibility it provides.</a:t>
            </a:r>
          </a:p>
          <a:p>
            <a:r>
              <a:rPr lang="en-US" altLang="en-US" sz="2800" dirty="0" smtClean="0"/>
              <a:t>For counties under 30,000 population, if the de </a:t>
            </a:r>
            <a:r>
              <a:rPr lang="en-US" altLang="en-US" sz="2800" dirty="0" err="1" smtClean="0"/>
              <a:t>minimis</a:t>
            </a:r>
            <a:r>
              <a:rPr lang="en-US" altLang="en-US" sz="2800" dirty="0" smtClean="0"/>
              <a:t> rate exceeds the voter-approval rate, automatic election is triggered only if county’s adopted rate exceeds the de </a:t>
            </a:r>
            <a:r>
              <a:rPr lang="en-US" altLang="en-US" sz="2800" dirty="0" err="1" smtClean="0"/>
              <a:t>minimis</a:t>
            </a:r>
            <a:r>
              <a:rPr lang="en-US" altLang="en-US" sz="2800" dirty="0" smtClean="0"/>
              <a:t> rate.</a:t>
            </a:r>
          </a:p>
        </p:txBody>
      </p:sp>
    </p:spTree>
    <p:extLst>
      <p:ext uri="{BB962C8B-B14F-4D97-AF65-F5344CB8AC3E}">
        <p14:creationId xmlns:p14="http://schemas.microsoft.com/office/powerpoint/2010/main" val="2068529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smtClean="0"/>
              <a:t>Legislative Reaction</a:t>
            </a:r>
          </a:p>
        </p:txBody>
      </p:sp>
      <p:sp>
        <p:nvSpPr>
          <p:cNvPr id="15363" name="Content Placeholder 2"/>
          <p:cNvSpPr>
            <a:spLocks noGrp="1"/>
          </p:cNvSpPr>
          <p:nvPr>
            <p:ph idx="1"/>
          </p:nvPr>
        </p:nvSpPr>
        <p:spPr/>
        <p:txBody>
          <a:bodyPr>
            <a:normAutofit/>
          </a:bodyPr>
          <a:lstStyle/>
          <a:p>
            <a:r>
              <a:rPr lang="en-US" altLang="en-US" sz="2800" dirty="0" smtClean="0"/>
              <a:t>If a county’s adopted tax rate is equal to or lower than the de </a:t>
            </a:r>
            <a:r>
              <a:rPr lang="en-US" altLang="en-US" sz="2800" dirty="0" err="1" smtClean="0"/>
              <a:t>minimis</a:t>
            </a:r>
            <a:r>
              <a:rPr lang="en-US" altLang="en-US" sz="2800" dirty="0" smtClean="0"/>
              <a:t> rate, but higher than an 8 percent voter-approval rate (calculated as if county were special taxing unit), the voters can petition for an election.</a:t>
            </a:r>
          </a:p>
        </p:txBody>
      </p:sp>
    </p:spTree>
    <p:extLst>
      <p:ext uri="{BB962C8B-B14F-4D97-AF65-F5344CB8AC3E}">
        <p14:creationId xmlns:p14="http://schemas.microsoft.com/office/powerpoint/2010/main" val="397946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altLang="en-US" b="1" smtClean="0"/>
              <a:t>Disaster Flexibility</a:t>
            </a:r>
          </a:p>
        </p:txBody>
      </p:sp>
      <p:sp>
        <p:nvSpPr>
          <p:cNvPr id="17411" name="Content Placeholder 4"/>
          <p:cNvSpPr>
            <a:spLocks noGrp="1"/>
          </p:cNvSpPr>
          <p:nvPr>
            <p:ph sz="half" idx="1"/>
          </p:nvPr>
        </p:nvSpPr>
        <p:spPr/>
        <p:txBody>
          <a:bodyPr>
            <a:normAutofit fontScale="92500" lnSpcReduction="10000"/>
          </a:bodyPr>
          <a:lstStyle/>
          <a:p>
            <a:pPr algn="just"/>
            <a:r>
              <a:rPr lang="en-US" altLang="en-US" sz="2400" dirty="0" smtClean="0"/>
              <a:t>County </a:t>
            </a:r>
            <a:r>
              <a:rPr lang="en-US" altLang="en-US" sz="2400" dirty="0"/>
              <a:t>may calculate the voter-approval tax rate in the manner provided for a special taxing unit (8 percent) in disaster area for up to 3 years after tax year in which disaster occurred.</a:t>
            </a:r>
          </a:p>
          <a:p>
            <a:pPr algn="just"/>
            <a:r>
              <a:rPr lang="en-US" altLang="en-US" sz="2400" dirty="0"/>
              <a:t>No tax election when </a:t>
            </a:r>
            <a:r>
              <a:rPr lang="en-US" altLang="en-US" sz="2400" dirty="0" smtClean="0"/>
              <a:t>county </a:t>
            </a:r>
            <a:r>
              <a:rPr lang="en-US" altLang="en-US" sz="2400" dirty="0"/>
              <a:t>adopts a tax rate for the year following the year in which a disaster occurs.</a:t>
            </a:r>
          </a:p>
        </p:txBody>
      </p:sp>
      <p:pic>
        <p:nvPicPr>
          <p:cNvPr id="1741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803526"/>
            <a:ext cx="4038600" cy="2119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067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t>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198217"/>
              </p:ext>
            </p:extLst>
          </p:nvPr>
        </p:nvGraphicFramePr>
        <p:xfrm>
          <a:off x="1981200" y="13716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24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smtClean="0"/>
              <a:t>Compressed Schedule</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sz="2800" dirty="0" smtClean="0"/>
              <a:t>Concessions made to expedite tax rate adoption process include: </a:t>
            </a:r>
          </a:p>
          <a:p>
            <a:pPr lvl="1">
              <a:buFont typeface="Arial" charset="0"/>
              <a:buChar char="–"/>
              <a:defRPr/>
            </a:pPr>
            <a:r>
              <a:rPr lang="en-US" sz="2600" dirty="0"/>
              <a:t>Only one required tax rate hearing if </a:t>
            </a:r>
            <a:r>
              <a:rPr lang="en-US" sz="2600" dirty="0" smtClean="0"/>
              <a:t>county </a:t>
            </a:r>
            <a:r>
              <a:rPr lang="en-US" sz="2600" dirty="0"/>
              <a:t>proposes a rate exceeding the no-new-revenue rate</a:t>
            </a:r>
          </a:p>
          <a:p>
            <a:pPr lvl="1">
              <a:buFont typeface="Arial" charset="0"/>
              <a:buChar char="–"/>
              <a:defRPr/>
            </a:pPr>
            <a:r>
              <a:rPr lang="en-US" sz="2600" dirty="0"/>
              <a:t>Tax rate hearing can be held as early as the fifth day after the date notice is given (Can’t be held until fifth day after chief appraiser delivers mandatory notice – must do so by August 7</a:t>
            </a:r>
            <a:r>
              <a:rPr lang="en-US" sz="2600" baseline="30000" dirty="0"/>
              <a:t>th</a:t>
            </a:r>
            <a:r>
              <a:rPr lang="en-US" sz="2600" dirty="0"/>
              <a:t>)</a:t>
            </a:r>
          </a:p>
          <a:p>
            <a:pPr lvl="1">
              <a:buFont typeface="Arial" charset="0"/>
              <a:buChar char="–"/>
              <a:defRPr/>
            </a:pPr>
            <a:r>
              <a:rPr lang="en-US" sz="2600" dirty="0"/>
              <a:t>Tax rate can be adopted at the public hearing on the tax rate</a:t>
            </a:r>
          </a:p>
          <a:p>
            <a:pPr marL="0" indent="0">
              <a:buNone/>
              <a:defRPr/>
            </a:pPr>
            <a:endParaRPr lang="en-US" dirty="0"/>
          </a:p>
        </p:txBody>
      </p:sp>
    </p:spTree>
    <p:extLst>
      <p:ext uri="{BB962C8B-B14F-4D97-AF65-F5344CB8AC3E}">
        <p14:creationId xmlns:p14="http://schemas.microsoft.com/office/powerpoint/2010/main" val="389879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smtClean="0"/>
              <a:t>Transparency Changes</a:t>
            </a:r>
          </a:p>
        </p:txBody>
      </p:sp>
      <p:sp>
        <p:nvSpPr>
          <p:cNvPr id="20483" name="Content Placeholder 2"/>
          <p:cNvSpPr>
            <a:spLocks noGrp="1"/>
          </p:cNvSpPr>
          <p:nvPr>
            <p:ph idx="1"/>
          </p:nvPr>
        </p:nvSpPr>
        <p:spPr>
          <a:xfrm>
            <a:off x="677334" y="2160589"/>
            <a:ext cx="8596668" cy="3880773"/>
          </a:xfrm>
        </p:spPr>
        <p:txBody>
          <a:bodyPr>
            <a:normAutofit fontScale="92500" lnSpcReduction="10000"/>
          </a:bodyPr>
          <a:lstStyle/>
          <a:p>
            <a:r>
              <a:rPr lang="en-US" altLang="en-US" sz="2800" dirty="0" smtClean="0"/>
              <a:t>2015-2019 rate calculation worksheets had to be sent to assessor-collector by 9/25/19</a:t>
            </a:r>
          </a:p>
          <a:p>
            <a:r>
              <a:rPr lang="en-US" altLang="en-US" sz="2800" dirty="0" smtClean="0"/>
              <a:t>Comptroller to create new calculation worksheets; must be attached as appendix to the budget (beginning 2021)</a:t>
            </a:r>
          </a:p>
          <a:p>
            <a:r>
              <a:rPr lang="en-US" altLang="en-US" sz="2800" dirty="0" smtClean="0"/>
              <a:t>Simplified notice in LGC Sec. 140.010 repealed</a:t>
            </a:r>
          </a:p>
          <a:p>
            <a:r>
              <a:rPr lang="en-US" altLang="en-US" sz="2800" dirty="0" smtClean="0"/>
              <a:t>Website notice by August 7</a:t>
            </a:r>
            <a:r>
              <a:rPr lang="en-US" altLang="en-US" sz="2800" baseline="30000" dirty="0" smtClean="0"/>
              <a:t>th</a:t>
            </a:r>
            <a:r>
              <a:rPr lang="en-US" altLang="en-US" sz="2800" dirty="0" smtClean="0"/>
              <a:t>, then new notice given in advance of tax rate hearing or meeting to adopt tax rate</a:t>
            </a:r>
          </a:p>
          <a:p>
            <a:endParaRPr lang="en-US" altLang="en-US" dirty="0" smtClean="0"/>
          </a:p>
        </p:txBody>
      </p:sp>
    </p:spTree>
    <p:extLst>
      <p:ext uri="{BB962C8B-B14F-4D97-AF65-F5344CB8AC3E}">
        <p14:creationId xmlns:p14="http://schemas.microsoft.com/office/powerpoint/2010/main" val="2844962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Property Tax Database</a:t>
            </a:r>
          </a:p>
        </p:txBody>
      </p:sp>
      <p:sp>
        <p:nvSpPr>
          <p:cNvPr id="21507" name="Content Placeholder 2"/>
          <p:cNvSpPr>
            <a:spLocks noGrp="1"/>
          </p:cNvSpPr>
          <p:nvPr>
            <p:ph idx="1"/>
          </p:nvPr>
        </p:nvSpPr>
        <p:spPr/>
        <p:txBody>
          <a:bodyPr>
            <a:noAutofit/>
          </a:bodyPr>
          <a:lstStyle/>
          <a:p>
            <a:r>
              <a:rPr lang="en-US" altLang="en-US" sz="2800" dirty="0" smtClean="0"/>
              <a:t>Chief appraiser must create and maintain a property tax database that contains tax information from all taxing units, is accessible to the public, and searchable by property address and owner</a:t>
            </a:r>
          </a:p>
          <a:p>
            <a:r>
              <a:rPr lang="en-US" altLang="en-US" sz="2800" dirty="0" smtClean="0"/>
              <a:t>County designated officer or employee required to submit rate information and details on hearing and meeting to adopt as information becomes available</a:t>
            </a:r>
          </a:p>
        </p:txBody>
      </p:sp>
    </p:spTree>
    <p:extLst>
      <p:ext uri="{BB962C8B-B14F-4D97-AF65-F5344CB8AC3E}">
        <p14:creationId xmlns:p14="http://schemas.microsoft.com/office/powerpoint/2010/main" val="2118801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smtClean="0"/>
              <a:t>Website Posting Requirements</a:t>
            </a:r>
          </a:p>
        </p:txBody>
      </p:sp>
      <p:sp>
        <p:nvSpPr>
          <p:cNvPr id="22531" name="Content Placeholder 2"/>
          <p:cNvSpPr>
            <a:spLocks noGrp="1"/>
          </p:cNvSpPr>
          <p:nvPr>
            <p:ph idx="1"/>
          </p:nvPr>
        </p:nvSpPr>
        <p:spPr/>
        <p:txBody>
          <a:bodyPr>
            <a:normAutofit fontScale="85000" lnSpcReduction="20000"/>
          </a:bodyPr>
          <a:lstStyle/>
          <a:p>
            <a:r>
              <a:rPr lang="en-US" altLang="en-US" sz="2800" dirty="0" smtClean="0"/>
              <a:t>Contact for elected officers</a:t>
            </a:r>
            <a:endParaRPr lang="en-US" altLang="en-US" sz="2800" dirty="0"/>
          </a:p>
          <a:p>
            <a:r>
              <a:rPr lang="en-US" altLang="en-US" sz="2800" dirty="0"/>
              <a:t>Contact info for </a:t>
            </a:r>
            <a:r>
              <a:rPr lang="en-US" altLang="en-US" sz="2800" dirty="0" smtClean="0"/>
              <a:t>county </a:t>
            </a:r>
            <a:r>
              <a:rPr lang="en-US" altLang="en-US" sz="2800" dirty="0"/>
              <a:t>and </a:t>
            </a:r>
            <a:r>
              <a:rPr lang="en-US" altLang="en-US" sz="2800" dirty="0" smtClean="0"/>
              <a:t>commissioners court</a:t>
            </a:r>
            <a:endParaRPr lang="en-US" altLang="en-US" sz="2800" dirty="0"/>
          </a:p>
          <a:p>
            <a:r>
              <a:rPr lang="en-US" altLang="en-US" sz="2800" dirty="0"/>
              <a:t>Budget for previous two years</a:t>
            </a:r>
          </a:p>
          <a:p>
            <a:r>
              <a:rPr lang="en-US" altLang="en-US" sz="2800" dirty="0"/>
              <a:t>Proposed or adopted budget for current year</a:t>
            </a:r>
          </a:p>
          <a:p>
            <a:r>
              <a:rPr lang="en-US" altLang="en-US" sz="2800" dirty="0"/>
              <a:t>Change in budget from last year to this year</a:t>
            </a:r>
          </a:p>
          <a:p>
            <a:r>
              <a:rPr lang="en-US" altLang="en-US" sz="2800" dirty="0"/>
              <a:t>M&amp;O property tax revenue and rate for current year and previous two years</a:t>
            </a:r>
          </a:p>
          <a:p>
            <a:r>
              <a:rPr lang="en-US" altLang="en-US" sz="2800" dirty="0"/>
              <a:t>Debt service rate for current year and previous two years</a:t>
            </a:r>
          </a:p>
          <a:p>
            <a:r>
              <a:rPr lang="en-US" altLang="en-US" sz="2800" dirty="0"/>
              <a:t>Most recent financial audit</a:t>
            </a:r>
          </a:p>
          <a:p>
            <a:endParaRPr lang="en-US" altLang="en-US" dirty="0" smtClean="0"/>
          </a:p>
        </p:txBody>
      </p:sp>
    </p:spTree>
    <p:extLst>
      <p:ext uri="{BB962C8B-B14F-4D97-AF65-F5344CB8AC3E}">
        <p14:creationId xmlns:p14="http://schemas.microsoft.com/office/powerpoint/2010/main" val="1896224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t>First Responder Expenditures</a:t>
            </a:r>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2089" y="1600201"/>
            <a:ext cx="67278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86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472" y="2202871"/>
            <a:ext cx="3997037" cy="3997037"/>
          </a:xfrm>
          <a:prstGeom prst="rect">
            <a:avLst/>
          </a:prstGeom>
        </p:spPr>
      </p:pic>
      <p:sp>
        <p:nvSpPr>
          <p:cNvPr id="3" name="TextBox 2"/>
          <p:cNvSpPr txBox="1"/>
          <p:nvPr/>
        </p:nvSpPr>
        <p:spPr>
          <a:xfrm>
            <a:off x="1884222" y="1302327"/>
            <a:ext cx="7795491" cy="769441"/>
          </a:xfrm>
          <a:prstGeom prst="rect">
            <a:avLst/>
          </a:prstGeom>
          <a:noFill/>
        </p:spPr>
        <p:txBody>
          <a:bodyPr wrap="square" rtlCol="0">
            <a:spAutoFit/>
          </a:bodyPr>
          <a:lstStyle/>
          <a:p>
            <a:pPr algn="ctr"/>
            <a:r>
              <a:rPr lang="en-US" sz="4400" dirty="0" smtClean="0"/>
              <a:t>Questions? Give us a ring!</a:t>
            </a:r>
            <a:endParaRPr lang="en-US" sz="4400" dirty="0"/>
          </a:p>
        </p:txBody>
      </p:sp>
    </p:spTree>
    <p:extLst>
      <p:ext uri="{BB962C8B-B14F-4D97-AF65-F5344CB8AC3E}">
        <p14:creationId xmlns:p14="http://schemas.microsoft.com/office/powerpoint/2010/main" val="91044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Redistricting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80" y="1805940"/>
            <a:ext cx="6248400" cy="4489704"/>
          </a:xfrm>
          <a:prstGeom prst="rect">
            <a:avLst/>
          </a:prstGeom>
        </p:spPr>
      </p:pic>
    </p:spTree>
    <p:extLst>
      <p:ext uri="{BB962C8B-B14F-4D97-AF65-F5344CB8AC3E}">
        <p14:creationId xmlns:p14="http://schemas.microsoft.com/office/powerpoint/2010/main" val="513612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040" y="3244334"/>
            <a:ext cx="7781359" cy="1077218"/>
          </a:xfrm>
          <a:prstGeom prst="rect">
            <a:avLst/>
          </a:prstGeom>
        </p:spPr>
        <p:txBody>
          <a:bodyPr wrap="square">
            <a:spAutoFit/>
          </a:bodyPr>
          <a:lstStyle/>
          <a:p>
            <a:r>
              <a:rPr lang="en-US" sz="3200" dirty="0" smtClean="0"/>
              <a:t>Census Day-April 1, 2020</a:t>
            </a:r>
          </a:p>
          <a:p>
            <a:endParaRPr lang="en-US" sz="3200" dirty="0"/>
          </a:p>
        </p:txBody>
      </p:sp>
      <p:sp>
        <p:nvSpPr>
          <p:cNvPr id="2" name="Title 1"/>
          <p:cNvSpPr>
            <a:spLocks noGrp="1"/>
          </p:cNvSpPr>
          <p:nvPr>
            <p:ph type="title"/>
          </p:nvPr>
        </p:nvSpPr>
        <p:spPr/>
        <p:txBody>
          <a:bodyPr/>
          <a:lstStyle/>
          <a:p>
            <a:r>
              <a:rPr lang="en-US" dirty="0" smtClean="0"/>
              <a:t>2020 Census</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70508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8024" y="777234"/>
            <a:ext cx="5062733" cy="5651003"/>
          </a:xfrm>
          <a:prstGeom prst="rect">
            <a:avLst/>
          </a:prstGeom>
        </p:spPr>
      </p:pic>
    </p:spTree>
    <p:extLst>
      <p:ext uri="{BB962C8B-B14F-4D97-AF65-F5344CB8AC3E}">
        <p14:creationId xmlns:p14="http://schemas.microsoft.com/office/powerpoint/2010/main" val="2249244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population bracket requirements</a:t>
            </a:r>
            <a:br>
              <a:rPr lang="en-US" dirty="0"/>
            </a:br>
            <a:endParaRPr lang="en-US" dirty="0"/>
          </a:p>
        </p:txBody>
      </p:sp>
      <p:sp>
        <p:nvSpPr>
          <p:cNvPr id="3" name="Content Placeholder 2"/>
          <p:cNvSpPr>
            <a:spLocks noGrp="1"/>
          </p:cNvSpPr>
          <p:nvPr>
            <p:ph idx="1"/>
          </p:nvPr>
        </p:nvSpPr>
        <p:spPr/>
        <p:txBody>
          <a:bodyPr>
            <a:normAutofit/>
          </a:bodyPr>
          <a:lstStyle/>
          <a:p>
            <a:pPr lvl="1"/>
            <a:r>
              <a:rPr lang="en-US" sz="3200" dirty="0" smtClean="0"/>
              <a:t>Joint Clerks in county with population less than </a:t>
            </a:r>
            <a:r>
              <a:rPr lang="en-US" sz="3200" dirty="0" smtClean="0"/>
              <a:t>8,000</a:t>
            </a:r>
            <a:endParaRPr lang="en-US" sz="3200" dirty="0" smtClean="0"/>
          </a:p>
          <a:p>
            <a:pPr lvl="2"/>
            <a:r>
              <a:rPr lang="en-US" sz="3200" dirty="0" smtClean="0"/>
              <a:t>Gov’t Code 51.501</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9056">
            <a:off x="5108445" y="2798064"/>
            <a:ext cx="2286005" cy="2313432"/>
          </a:xfrm>
          <a:prstGeom prst="rect">
            <a:avLst/>
          </a:prstGeom>
        </p:spPr>
      </p:pic>
    </p:spTree>
    <p:extLst>
      <p:ext uri="{BB962C8B-B14F-4D97-AF65-F5344CB8AC3E}">
        <p14:creationId xmlns:p14="http://schemas.microsoft.com/office/powerpoint/2010/main" val="4215629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population bracket requirements</a:t>
            </a:r>
          </a:p>
        </p:txBody>
      </p:sp>
      <p:sp>
        <p:nvSpPr>
          <p:cNvPr id="3" name="Content Placeholder 2"/>
          <p:cNvSpPr>
            <a:spLocks noGrp="1"/>
          </p:cNvSpPr>
          <p:nvPr>
            <p:ph idx="1"/>
          </p:nvPr>
        </p:nvSpPr>
        <p:spPr>
          <a:xfrm>
            <a:off x="677334" y="1487607"/>
            <a:ext cx="8596668" cy="4553756"/>
          </a:xfrm>
        </p:spPr>
        <p:txBody>
          <a:bodyPr>
            <a:normAutofit fontScale="77500" lnSpcReduction="20000"/>
          </a:bodyPr>
          <a:lstStyle/>
          <a:p>
            <a:r>
              <a:rPr lang="en-US" dirty="0" smtClean="0"/>
              <a:t>In </a:t>
            </a:r>
            <a:r>
              <a:rPr lang="en-US" dirty="0"/>
              <a:t>a primary election, the general election for state and county officers, or a special election to fill a vacancy in the legislature or in congress:</a:t>
            </a:r>
          </a:p>
          <a:p>
            <a:endParaRPr lang="en-US" dirty="0"/>
          </a:p>
          <a:p>
            <a:r>
              <a:rPr lang="en-US" dirty="0"/>
              <a:t>(1)  the commissioners court of a county with a population of 400,000 or more shall establish one or more early voting polling places other than the main early voting polling place in each state representative district containing territory covered by the election, except that the polling place or places shall be established in the state senatorial or congressional district, as applicable, in a special election to fill a vacancy in the office of state senator or United States representative;  </a:t>
            </a:r>
          </a:p>
          <a:p>
            <a:endParaRPr lang="en-US" dirty="0"/>
          </a:p>
          <a:p>
            <a:r>
              <a:rPr lang="en-US" dirty="0"/>
              <a:t>(2)  the commissioners court of a county with a population of 120,000 or more but less than 400,000 shall establish one or more early voting polling places other than the main early voting polling place in each commissioners precinct containing territory covered by the election;  and</a:t>
            </a:r>
          </a:p>
          <a:p>
            <a:endParaRPr lang="en-US" dirty="0"/>
          </a:p>
          <a:p>
            <a:r>
              <a:rPr lang="en-US" dirty="0"/>
              <a:t>(3)  the commissioners court of a county with a population of 100,000 or more but less than 120,000 shall establish one or more early voting polling places as described by Subdivision (2) in each precinct for which the commissioners court receives in time to enable compliance with Section 85.067 a written request for that action submitted by at least 15 registered voters of that precinct</a:t>
            </a:r>
            <a:r>
              <a:rPr lang="en-US" dirty="0" smtClean="0"/>
              <a:t>.</a:t>
            </a:r>
          </a:p>
          <a:p>
            <a:r>
              <a:rPr lang="en-US" sz="3600" dirty="0"/>
              <a:t>Election Code</a:t>
            </a:r>
            <a:r>
              <a:rPr lang="en-US" sz="3600" dirty="0" smtClean="0"/>
              <a:t> § 85.062</a:t>
            </a:r>
            <a:endParaRPr lang="en-US" sz="3600" dirty="0" smtClean="0"/>
          </a:p>
          <a:p>
            <a:pPr marL="0" indent="0">
              <a:buNone/>
            </a:pPr>
            <a:endParaRPr lang="en-US" dirty="0"/>
          </a:p>
        </p:txBody>
      </p:sp>
    </p:spTree>
    <p:extLst>
      <p:ext uri="{BB962C8B-B14F-4D97-AF65-F5344CB8AC3E}">
        <p14:creationId xmlns:p14="http://schemas.microsoft.com/office/powerpoint/2010/main" val="2817105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59" y="839789"/>
            <a:ext cx="8596668" cy="1320800"/>
          </a:xfrm>
        </p:spPr>
        <p:txBody>
          <a:bodyPr/>
          <a:lstStyle/>
          <a:p>
            <a:r>
              <a:rPr lang="en-US" dirty="0"/>
              <a:t>Review population bracket requirements</a:t>
            </a:r>
          </a:p>
        </p:txBody>
      </p:sp>
      <p:sp>
        <p:nvSpPr>
          <p:cNvPr id="3" name="Content Placeholder 2"/>
          <p:cNvSpPr>
            <a:spLocks noGrp="1"/>
          </p:cNvSpPr>
          <p:nvPr>
            <p:ph idx="1"/>
          </p:nvPr>
        </p:nvSpPr>
        <p:spPr/>
        <p:txBody>
          <a:bodyPr/>
          <a:lstStyle/>
          <a:p>
            <a:pPr lvl="2"/>
            <a:r>
              <a:rPr lang="en-US" sz="2000" dirty="0"/>
              <a:t>Extended Early Voting Hours in county with population of 100,000 or more</a:t>
            </a:r>
          </a:p>
          <a:p>
            <a:pPr lvl="3"/>
            <a:r>
              <a:rPr lang="en-US" sz="1800" dirty="0"/>
              <a:t>Election Code 85.005</a:t>
            </a:r>
          </a:p>
          <a:p>
            <a:pPr lvl="2"/>
            <a:r>
              <a:rPr lang="en-US" sz="2000" dirty="0"/>
              <a:t>Extended Weekend hours in county with population of 100,000 or more</a:t>
            </a:r>
          </a:p>
          <a:p>
            <a:pPr lvl="3"/>
            <a:r>
              <a:rPr lang="en-US" sz="2800" dirty="0"/>
              <a:t>Election Code </a:t>
            </a:r>
            <a:r>
              <a:rPr lang="en-US" sz="2800" dirty="0"/>
              <a:t>§</a:t>
            </a:r>
            <a:r>
              <a:rPr lang="en-US" sz="2800" dirty="0" smtClean="0"/>
              <a:t>85.006</a:t>
            </a:r>
            <a:endParaRPr lang="en-US" sz="2800" dirty="0"/>
          </a:p>
          <a:p>
            <a:endParaRPr lang="en-US" dirty="0"/>
          </a:p>
        </p:txBody>
      </p:sp>
    </p:spTree>
    <p:extLst>
      <p:ext uri="{BB962C8B-B14F-4D97-AF65-F5344CB8AC3E}">
        <p14:creationId xmlns:p14="http://schemas.microsoft.com/office/powerpoint/2010/main" val="4283025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population bracket requirements</a:t>
            </a:r>
          </a:p>
        </p:txBody>
      </p:sp>
      <p:sp>
        <p:nvSpPr>
          <p:cNvPr id="3" name="Content Placeholder 2"/>
          <p:cNvSpPr>
            <a:spLocks noGrp="1"/>
          </p:cNvSpPr>
          <p:nvPr>
            <p:ph idx="1"/>
          </p:nvPr>
        </p:nvSpPr>
        <p:spPr/>
        <p:txBody>
          <a:bodyPr>
            <a:normAutofit/>
          </a:bodyPr>
          <a:lstStyle/>
          <a:p>
            <a:r>
              <a:rPr lang="en-US" sz="2800" dirty="0"/>
              <a:t>Changes to the minimum number of registered voters in a county election precinct: Over 100,000 population, at least 100 but not more than 5000 voters. Under 100,000, minimum of </a:t>
            </a:r>
            <a:r>
              <a:rPr lang="en-US" sz="2800" dirty="0" smtClean="0"/>
              <a:t>50 voters</a:t>
            </a:r>
          </a:p>
          <a:p>
            <a:r>
              <a:rPr lang="en-US" sz="2800" dirty="0" smtClean="0"/>
              <a:t>In county with population under 50,000, minimum of 50 voters if court receives a petition signed by at least 25 registered voters of the precinct</a:t>
            </a:r>
          </a:p>
          <a:p>
            <a:pPr lvl="1"/>
            <a:r>
              <a:rPr lang="en-US" sz="2800" dirty="0" smtClean="0"/>
              <a:t>Election Code </a:t>
            </a:r>
            <a:r>
              <a:rPr lang="en-US" sz="2800" dirty="0" smtClean="0"/>
              <a:t>§42.006</a:t>
            </a:r>
            <a:endParaRPr lang="en-US" sz="2800" dirty="0"/>
          </a:p>
          <a:p>
            <a:endParaRPr lang="en-US" sz="2800" dirty="0"/>
          </a:p>
        </p:txBody>
      </p:sp>
    </p:spTree>
    <p:extLst>
      <p:ext uri="{BB962C8B-B14F-4D97-AF65-F5344CB8AC3E}">
        <p14:creationId xmlns:p14="http://schemas.microsoft.com/office/powerpoint/2010/main" val="2185841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population bracket requirements</a:t>
            </a:r>
          </a:p>
        </p:txBody>
      </p:sp>
      <p:sp>
        <p:nvSpPr>
          <p:cNvPr id="3" name="Content Placeholder 2"/>
          <p:cNvSpPr>
            <a:spLocks noGrp="1"/>
          </p:cNvSpPr>
          <p:nvPr>
            <p:ph idx="1"/>
          </p:nvPr>
        </p:nvSpPr>
        <p:spPr/>
        <p:txBody>
          <a:bodyPr>
            <a:normAutofit/>
          </a:bodyPr>
          <a:lstStyle/>
          <a:p>
            <a:r>
              <a:rPr lang="en-US" dirty="0"/>
              <a:t>A </a:t>
            </a:r>
            <a:r>
              <a:rPr lang="en-US" dirty="0" smtClean="0"/>
              <a:t>county </a:t>
            </a:r>
            <a:r>
              <a:rPr lang="en-US" dirty="0"/>
              <a:t>election precinct </a:t>
            </a:r>
            <a:r>
              <a:rPr lang="en-US" dirty="0" smtClean="0"/>
              <a:t>may not have </a:t>
            </a:r>
            <a:r>
              <a:rPr lang="en-US" dirty="0"/>
              <a:t>territory inside a city with a population of 10,000 or more and unincorporated territory outside that city unless the commissioners court determines that either of the two areas</a:t>
            </a:r>
            <a:r>
              <a:rPr lang="en-US" dirty="0" smtClean="0"/>
              <a:t>:</a:t>
            </a:r>
            <a:endParaRPr lang="en-US" dirty="0"/>
          </a:p>
          <a:p>
            <a:r>
              <a:rPr lang="en-US" dirty="0"/>
              <a:t>(1)  cannot constitute a separate election precinct of suitable size or shape that contains the permissible number of voters;  </a:t>
            </a:r>
            <a:r>
              <a:rPr lang="en-US" dirty="0" smtClean="0"/>
              <a:t>or</a:t>
            </a:r>
            <a:endParaRPr lang="en-US" dirty="0"/>
          </a:p>
          <a:p>
            <a:r>
              <a:rPr lang="en-US" dirty="0"/>
              <a:t>(2)  cannot be combined with other territory on the same side of the city boundary to form an election precinct of a suitable size or shape that contains the permissible number of voters without causing another election precinct to fail to meet those </a:t>
            </a:r>
            <a:r>
              <a:rPr lang="en-US" dirty="0" smtClean="0"/>
              <a:t>requirements.</a:t>
            </a:r>
          </a:p>
          <a:p>
            <a:pPr lvl="1"/>
            <a:r>
              <a:rPr lang="en-US" sz="2800" dirty="0" smtClean="0"/>
              <a:t>Election Code </a:t>
            </a:r>
            <a:r>
              <a:rPr lang="en-US" sz="2800" dirty="0" smtClean="0"/>
              <a:t>§42.007</a:t>
            </a:r>
            <a:endParaRPr lang="en-US" sz="2800" dirty="0"/>
          </a:p>
        </p:txBody>
      </p:sp>
    </p:spTree>
    <p:extLst>
      <p:ext uri="{BB962C8B-B14F-4D97-AF65-F5344CB8AC3E}">
        <p14:creationId xmlns:p14="http://schemas.microsoft.com/office/powerpoint/2010/main" val="3155593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413338"/>
            <a:ext cx="6096000" cy="3046988"/>
          </a:xfrm>
          <a:prstGeom prst="rect">
            <a:avLst/>
          </a:prstGeom>
        </p:spPr>
        <p:txBody>
          <a:bodyPr>
            <a:spAutoFit/>
          </a:bodyPr>
          <a:lstStyle/>
          <a:p>
            <a:r>
              <a:rPr lang="en-US" sz="2400" dirty="0"/>
              <a:t>The Legislature shall, at its first regular session after the publication of each United States decennial census, apportion the state into senatorial and representative </a:t>
            </a:r>
            <a:r>
              <a:rPr lang="en-US" sz="2400" dirty="0" smtClean="0"/>
              <a:t>districts</a:t>
            </a:r>
          </a:p>
          <a:p>
            <a:r>
              <a:rPr lang="en-US" sz="2400" dirty="0" smtClean="0"/>
              <a:t>Such </a:t>
            </a:r>
            <a:r>
              <a:rPr lang="en-US" sz="2400" dirty="0"/>
              <a:t>apportionment shall become effective at the next succeeding statewide general election. </a:t>
            </a:r>
          </a:p>
        </p:txBody>
      </p:sp>
      <p:sp>
        <p:nvSpPr>
          <p:cNvPr id="4" name="Title 3"/>
          <p:cNvSpPr>
            <a:spLocks noGrp="1"/>
          </p:cNvSpPr>
          <p:nvPr>
            <p:ph type="title"/>
          </p:nvPr>
        </p:nvSpPr>
        <p:spPr/>
        <p:txBody>
          <a:bodyPr/>
          <a:lstStyle/>
          <a:p>
            <a:r>
              <a:rPr lang="en-US" dirty="0" smtClean="0"/>
              <a:t>Legislative Redistricting</a:t>
            </a:r>
            <a:endParaRPr lang="en-US" dirty="0"/>
          </a:p>
        </p:txBody>
      </p:sp>
      <p:sp>
        <p:nvSpPr>
          <p:cNvPr id="5" name="Content Placeholder 4"/>
          <p:cNvSpPr>
            <a:spLocks noGrp="1"/>
          </p:cNvSpPr>
          <p:nvPr>
            <p:ph idx="1"/>
          </p:nvPr>
        </p:nvSpPr>
        <p:spPr>
          <a:xfrm>
            <a:off x="3048000" y="2103121"/>
            <a:ext cx="6226002" cy="3357206"/>
          </a:xfrm>
        </p:spPr>
        <p:txBody>
          <a:bodyPr/>
          <a:lstStyle/>
          <a:p>
            <a:endParaRPr lang="en-US" dirty="0"/>
          </a:p>
        </p:txBody>
      </p:sp>
    </p:spTree>
    <p:extLst>
      <p:ext uri="{BB962C8B-B14F-4D97-AF65-F5344CB8AC3E}">
        <p14:creationId xmlns:p14="http://schemas.microsoft.com/office/powerpoint/2010/main" val="2757111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3455" y="1440873"/>
            <a:ext cx="7084290" cy="1384995"/>
          </a:xfrm>
          <a:prstGeom prst="rect">
            <a:avLst/>
          </a:prstGeom>
          <a:noFill/>
        </p:spPr>
        <p:txBody>
          <a:bodyPr wrap="square" rtlCol="0">
            <a:spAutoFit/>
          </a:bodyPr>
          <a:lstStyle/>
          <a:p>
            <a:r>
              <a:rPr lang="en-US" sz="2800" dirty="0"/>
              <a:t>	</a:t>
            </a:r>
            <a:r>
              <a:rPr lang="en-US" sz="2800" dirty="0" smtClean="0"/>
              <a:t>	</a:t>
            </a:r>
            <a:endParaRPr lang="en-US" sz="2800" dirty="0"/>
          </a:p>
          <a:p>
            <a:r>
              <a:rPr lang="en-US" sz="2800" dirty="0" smtClean="0"/>
              <a:t>		</a:t>
            </a:r>
            <a:endParaRPr lang="en-US" sz="2800" dirty="0" smtClean="0"/>
          </a:p>
          <a:p>
            <a:r>
              <a:rPr lang="en-US" sz="2800" dirty="0"/>
              <a:t>			</a:t>
            </a:r>
          </a:p>
        </p:txBody>
      </p:sp>
      <p:sp>
        <p:nvSpPr>
          <p:cNvPr id="5" name="Title 4"/>
          <p:cNvSpPr>
            <a:spLocks noGrp="1"/>
          </p:cNvSpPr>
          <p:nvPr>
            <p:ph type="title"/>
          </p:nvPr>
        </p:nvSpPr>
        <p:spPr/>
        <p:txBody>
          <a:bodyPr/>
          <a:lstStyle/>
          <a:p>
            <a:r>
              <a:rPr lang="en-US" dirty="0" smtClean="0"/>
              <a:t>Legislative Redistricting</a:t>
            </a:r>
            <a:endParaRPr lang="en-US" dirty="0"/>
          </a:p>
        </p:txBody>
      </p:sp>
      <p:sp>
        <p:nvSpPr>
          <p:cNvPr id="6" name="Content Placeholder 5"/>
          <p:cNvSpPr>
            <a:spLocks noGrp="1"/>
          </p:cNvSpPr>
          <p:nvPr>
            <p:ph idx="1"/>
          </p:nvPr>
        </p:nvSpPr>
        <p:spPr/>
        <p:txBody>
          <a:bodyPr/>
          <a:lstStyle/>
          <a:p>
            <a:r>
              <a:rPr lang="en-US" dirty="0" smtClean="0"/>
              <a:t>allows </a:t>
            </a:r>
            <a:r>
              <a:rPr lang="en-US" dirty="0"/>
              <a:t>approximately six and one-half months from the end of the regular legislative session for:</a:t>
            </a:r>
          </a:p>
          <a:p>
            <a:pPr marL="0" indent="0">
              <a:buNone/>
            </a:pPr>
            <a:r>
              <a:rPr lang="en-US" dirty="0" smtClean="0"/>
              <a:t>				</a:t>
            </a:r>
            <a:r>
              <a:rPr lang="en-US" dirty="0"/>
              <a:t>Filing deadline for primary elections </a:t>
            </a:r>
          </a:p>
          <a:p>
            <a:pPr marL="0" indent="0">
              <a:buNone/>
            </a:pPr>
            <a:r>
              <a:rPr lang="en-US" dirty="0" smtClean="0"/>
              <a:t>				time for the </a:t>
            </a:r>
            <a:r>
              <a:rPr lang="en-US" dirty="0"/>
              <a:t>Governor to act on </a:t>
            </a:r>
            <a:r>
              <a:rPr lang="en-US" dirty="0" smtClean="0"/>
              <a:t>legislation</a:t>
            </a:r>
          </a:p>
          <a:p>
            <a:pPr marL="0" indent="0">
              <a:buNone/>
            </a:pPr>
            <a:r>
              <a:rPr lang="en-US" dirty="0"/>
              <a:t>	</a:t>
            </a:r>
            <a:r>
              <a:rPr lang="en-US" dirty="0" smtClean="0"/>
              <a:t>			for court action</a:t>
            </a:r>
          </a:p>
          <a:p>
            <a:pPr marL="0" indent="0">
              <a:buNone/>
            </a:pPr>
            <a:r>
              <a:rPr lang="en-US" dirty="0"/>
              <a:t>	</a:t>
            </a:r>
            <a:r>
              <a:rPr lang="en-US" dirty="0" smtClean="0"/>
              <a:t>			</a:t>
            </a:r>
            <a:r>
              <a:rPr lang="en-US" dirty="0"/>
              <a:t>for counties to make necessary changes in county election </a:t>
            </a:r>
            <a:r>
              <a:rPr lang="en-US" dirty="0" smtClean="0"/>
              <a:t>					precincts</a:t>
            </a:r>
            <a:r>
              <a:rPr lang="en-US" dirty="0"/>
              <a:t>. </a:t>
            </a:r>
          </a:p>
          <a:p>
            <a:pPr marL="0" indent="0">
              <a:buNone/>
            </a:pPr>
            <a:endParaRPr lang="en-US" dirty="0" smtClean="0"/>
          </a:p>
          <a:p>
            <a:pPr marL="0" indent="0">
              <a:buNone/>
            </a:pPr>
            <a:r>
              <a:rPr lang="en-US" dirty="0"/>
              <a:t>	</a:t>
            </a:r>
            <a:r>
              <a:rPr lang="en-US" dirty="0" smtClean="0"/>
              <a:t>		</a:t>
            </a:r>
          </a:p>
          <a:p>
            <a:pPr lvl="2"/>
            <a:endParaRPr lang="en-US" dirty="0"/>
          </a:p>
          <a:p>
            <a:endParaRPr lang="en-US" dirty="0"/>
          </a:p>
        </p:txBody>
      </p:sp>
    </p:spTree>
    <p:extLst>
      <p:ext uri="{BB962C8B-B14F-4D97-AF65-F5344CB8AC3E}">
        <p14:creationId xmlns:p14="http://schemas.microsoft.com/office/powerpoint/2010/main" val="2911012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476" y="890905"/>
            <a:ext cx="7619048" cy="5076190"/>
          </a:xfrm>
          <a:prstGeom prst="rect">
            <a:avLst/>
          </a:prstGeom>
        </p:spPr>
      </p:pic>
    </p:spTree>
    <p:extLst>
      <p:ext uri="{BB962C8B-B14F-4D97-AF65-F5344CB8AC3E}">
        <p14:creationId xmlns:p14="http://schemas.microsoft.com/office/powerpoint/2010/main" val="2073757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County Redistricting</a:t>
            </a:r>
          </a:p>
        </p:txBody>
      </p:sp>
      <p:sp>
        <p:nvSpPr>
          <p:cNvPr id="4" name="Content Placeholder 3"/>
          <p:cNvSpPr>
            <a:spLocks noGrp="1"/>
          </p:cNvSpPr>
          <p:nvPr>
            <p:ph idx="1"/>
          </p:nvPr>
        </p:nvSpPr>
        <p:spPr/>
        <p:txBody>
          <a:bodyPr>
            <a:normAutofit/>
          </a:bodyPr>
          <a:lstStyle/>
          <a:p>
            <a:r>
              <a:rPr lang="en-US" dirty="0" smtClean="0"/>
              <a:t>TEXAS CONSTITUTION art. 5, Sec</a:t>
            </a:r>
            <a:r>
              <a:rPr lang="en-US" dirty="0"/>
              <a:t>. 18. DIVISION OF COUNTIES INTO PRECINCTS; JUSTICES OF THE PEACE AND CONSTABLES; COUNTY COMMISSIONERS AND COUNTY COMMISSIONERS COURT. </a:t>
            </a:r>
            <a:endParaRPr lang="en-US" dirty="0" smtClean="0"/>
          </a:p>
          <a:p>
            <a:r>
              <a:rPr lang="en-US" dirty="0" smtClean="0"/>
              <a:t>(</a:t>
            </a:r>
            <a:r>
              <a:rPr lang="en-US" dirty="0"/>
              <a:t>a) Each county in the State </a:t>
            </a:r>
            <a:r>
              <a:rPr lang="en-US" dirty="0" smtClean="0"/>
              <a:t>. . . .</a:t>
            </a:r>
            <a:r>
              <a:rPr lang="en-US" dirty="0"/>
              <a:t> </a:t>
            </a:r>
            <a:r>
              <a:rPr lang="en-US" i="1" dirty="0" smtClean="0"/>
              <a:t>according </a:t>
            </a:r>
            <a:r>
              <a:rPr lang="en-US" i="1" dirty="0"/>
              <a:t>to the most recent federal census, from time to time</a:t>
            </a:r>
            <a:r>
              <a:rPr lang="en-US" dirty="0"/>
              <a:t>, for the convenience of the people, shall be </a:t>
            </a:r>
            <a:r>
              <a:rPr lang="en-US" dirty="0" smtClean="0"/>
              <a:t>divided . . . </a:t>
            </a:r>
            <a:r>
              <a:rPr lang="en-US" dirty="0"/>
              <a:t>A division or designation under this subsection shall be made by the Commissioners Court provided for by this Constitution. </a:t>
            </a:r>
          </a:p>
          <a:p>
            <a:endParaRPr lang="en-US" dirty="0"/>
          </a:p>
        </p:txBody>
      </p:sp>
    </p:spTree>
    <p:extLst>
      <p:ext uri="{BB962C8B-B14F-4D97-AF65-F5344CB8AC3E}">
        <p14:creationId xmlns:p14="http://schemas.microsoft.com/office/powerpoint/2010/main" val="75207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County Redistricting</a:t>
            </a:r>
            <a:endParaRPr lang="en-US" dirty="0"/>
          </a:p>
        </p:txBody>
      </p:sp>
      <p:sp>
        <p:nvSpPr>
          <p:cNvPr id="6" name="Content Placeholder 5"/>
          <p:cNvSpPr>
            <a:spLocks noGrp="1"/>
          </p:cNvSpPr>
          <p:nvPr>
            <p:ph idx="1"/>
          </p:nvPr>
        </p:nvSpPr>
        <p:spPr/>
        <p:txBody>
          <a:bodyPr/>
          <a:lstStyle/>
          <a:p>
            <a:r>
              <a:rPr lang="en-US" sz="2800" dirty="0"/>
              <a:t>Before elections are held under the new districts, counties that are split by Congressional, legislative, or State Board of Education district boundaries under the newly adopted plans must change their voting precinct boundaries to conform with the new district lines.</a:t>
            </a:r>
          </a:p>
          <a:p>
            <a:endParaRPr lang="en-US" dirty="0"/>
          </a:p>
        </p:txBody>
      </p:sp>
    </p:spTree>
    <p:extLst>
      <p:ext uri="{BB962C8B-B14F-4D97-AF65-F5344CB8AC3E}">
        <p14:creationId xmlns:p14="http://schemas.microsoft.com/office/powerpoint/2010/main" val="4200972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County Redistricting</a:t>
            </a:r>
            <a:endParaRPr lang="en-US" dirty="0"/>
          </a:p>
        </p:txBody>
      </p:sp>
      <p:sp>
        <p:nvSpPr>
          <p:cNvPr id="6" name="Content Placeholder 5"/>
          <p:cNvSpPr>
            <a:spLocks noGrp="1"/>
          </p:cNvSpPr>
          <p:nvPr>
            <p:ph idx="1"/>
          </p:nvPr>
        </p:nvSpPr>
        <p:spPr/>
        <p:txBody>
          <a:bodyPr/>
          <a:lstStyle/>
          <a:p>
            <a:r>
              <a:rPr lang="en-US" sz="2800" dirty="0">
                <a:solidFill>
                  <a:srgbClr val="000000"/>
                </a:solidFill>
              </a:rPr>
              <a:t>Changes necessary from legislative redistricting must be ordered by Commissioners Court before October 1 of the year in which the redistricting is done. Tex. Elec Code Sec. 42.032. </a:t>
            </a:r>
            <a:endParaRPr lang="en-US" sz="2800" dirty="0"/>
          </a:p>
          <a:p>
            <a:endParaRPr lang="en-US" dirty="0"/>
          </a:p>
        </p:txBody>
      </p:sp>
    </p:spTree>
    <p:extLst>
      <p:ext uri="{BB962C8B-B14F-4D97-AF65-F5344CB8AC3E}">
        <p14:creationId xmlns:p14="http://schemas.microsoft.com/office/powerpoint/2010/main" val="215679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Redistricting</a:t>
            </a:r>
            <a:endParaRPr lang="en-US" dirty="0"/>
          </a:p>
        </p:txBody>
      </p:sp>
      <p:sp>
        <p:nvSpPr>
          <p:cNvPr id="3" name="Content Placeholder 2"/>
          <p:cNvSpPr>
            <a:spLocks noGrp="1"/>
          </p:cNvSpPr>
          <p:nvPr>
            <p:ph idx="1"/>
          </p:nvPr>
        </p:nvSpPr>
        <p:spPr/>
        <p:txBody>
          <a:bodyPr>
            <a:normAutofit/>
          </a:bodyPr>
          <a:lstStyle/>
          <a:p>
            <a:r>
              <a:rPr lang="en-US" sz="2800" dirty="0" smtClean="0"/>
              <a:t>Changes take effect on the first day of the even numbered year that follows the year the commissioners court ordered the change. </a:t>
            </a:r>
          </a:p>
          <a:p>
            <a:r>
              <a:rPr lang="en-US" sz="2800" dirty="0" smtClean="0"/>
              <a:t>Tex. Elec. Code 42.033(a)</a:t>
            </a:r>
            <a:endParaRPr lang="en-US" sz="2800" dirty="0"/>
          </a:p>
        </p:txBody>
      </p:sp>
    </p:spTree>
    <p:extLst>
      <p:ext uri="{BB962C8B-B14F-4D97-AF65-F5344CB8AC3E}">
        <p14:creationId xmlns:p14="http://schemas.microsoft.com/office/powerpoint/2010/main" val="3105135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Voting Rights Act</a:t>
            </a:r>
            <a:br>
              <a:rPr lang="en-US" dirty="0"/>
            </a:br>
            <a:endParaRPr lang="en-US" dirty="0"/>
          </a:p>
        </p:txBody>
      </p:sp>
      <p:sp>
        <p:nvSpPr>
          <p:cNvPr id="9" name="Content Placeholder 8"/>
          <p:cNvSpPr>
            <a:spLocks noGrp="1"/>
          </p:cNvSpPr>
          <p:nvPr>
            <p:ph idx="1"/>
          </p:nvPr>
        </p:nvSpPr>
        <p:spPr/>
        <p:txBody>
          <a:bodyPr>
            <a:normAutofit/>
          </a:bodyPr>
          <a:lstStyle/>
          <a:p>
            <a:r>
              <a:rPr lang="en-US" sz="2400" dirty="0" smtClean="0"/>
              <a:t>Section 2-prohibits </a:t>
            </a:r>
            <a:r>
              <a:rPr lang="en-US" sz="2400" dirty="0"/>
              <a:t>redistricting bills that </a:t>
            </a:r>
            <a:r>
              <a:rPr lang="en-US" sz="2400" dirty="0" smtClean="0"/>
              <a:t>dilute </a:t>
            </a:r>
            <a:r>
              <a:rPr lang="en-US" sz="2400" dirty="0"/>
              <a:t>the votes of a state's racial and language minority </a:t>
            </a:r>
            <a:r>
              <a:rPr lang="en-US" sz="2400" dirty="0" smtClean="0"/>
              <a:t>citizens</a:t>
            </a:r>
          </a:p>
          <a:p>
            <a:r>
              <a:rPr lang="en-US" sz="2400" dirty="0" smtClean="0"/>
              <a:t>Section 2 versus Section 5</a:t>
            </a:r>
            <a:endParaRPr lang="en-US" sz="2400" dirty="0"/>
          </a:p>
          <a:p>
            <a:r>
              <a:rPr lang="en-US" sz="2400" dirty="0" smtClean="0"/>
              <a:t>5% variation between precinct population totals</a:t>
            </a:r>
          </a:p>
          <a:p>
            <a:endParaRPr lang="en-US" sz="2400" dirty="0"/>
          </a:p>
          <a:p>
            <a:pPr marL="0" indent="0">
              <a:buNone/>
            </a:pPr>
            <a:endParaRPr lang="en-US" sz="2400" dirty="0"/>
          </a:p>
        </p:txBody>
      </p:sp>
    </p:spTree>
    <p:extLst>
      <p:ext uri="{BB962C8B-B14F-4D97-AF65-F5344CB8AC3E}">
        <p14:creationId xmlns:p14="http://schemas.microsoft.com/office/powerpoint/2010/main" val="1845036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472" y="2202871"/>
            <a:ext cx="3997037" cy="3997037"/>
          </a:xfrm>
          <a:prstGeom prst="rect">
            <a:avLst/>
          </a:prstGeom>
        </p:spPr>
      </p:pic>
      <p:sp>
        <p:nvSpPr>
          <p:cNvPr id="3" name="TextBox 2"/>
          <p:cNvSpPr txBox="1"/>
          <p:nvPr/>
        </p:nvSpPr>
        <p:spPr>
          <a:xfrm>
            <a:off x="1884222" y="1302327"/>
            <a:ext cx="7795491" cy="769441"/>
          </a:xfrm>
          <a:prstGeom prst="rect">
            <a:avLst/>
          </a:prstGeom>
          <a:noFill/>
        </p:spPr>
        <p:txBody>
          <a:bodyPr wrap="square" rtlCol="0">
            <a:spAutoFit/>
          </a:bodyPr>
          <a:lstStyle/>
          <a:p>
            <a:pPr algn="ctr"/>
            <a:r>
              <a:rPr lang="en-US" sz="4400" dirty="0" smtClean="0"/>
              <a:t>Questions? Give us a ring!</a:t>
            </a:r>
            <a:endParaRPr lang="en-US" sz="4400" dirty="0"/>
          </a:p>
        </p:txBody>
      </p:sp>
    </p:spTree>
    <p:extLst>
      <p:ext uri="{BB962C8B-B14F-4D97-AF65-F5344CB8AC3E}">
        <p14:creationId xmlns:p14="http://schemas.microsoft.com/office/powerpoint/2010/main" val="271540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t>Major Components of S.B. 2</a:t>
            </a:r>
          </a:p>
        </p:txBody>
      </p:sp>
      <p:sp>
        <p:nvSpPr>
          <p:cNvPr id="3" name="Content Placeholder 2"/>
          <p:cNvSpPr>
            <a:spLocks noGrp="1"/>
          </p:cNvSpPr>
          <p:nvPr>
            <p:ph idx="1"/>
          </p:nvPr>
        </p:nvSpPr>
        <p:spPr/>
        <p:txBody>
          <a:bodyPr>
            <a:noAutofit/>
          </a:bodyPr>
          <a:lstStyle/>
          <a:p>
            <a:pPr>
              <a:buFont typeface="Arial" charset="0"/>
              <a:buChar char="•"/>
              <a:defRPr/>
            </a:pPr>
            <a:r>
              <a:rPr lang="en-US" sz="2800" dirty="0" smtClean="0"/>
              <a:t>Lowers the tax rate a county can adopt without voter approval and requires mandatory election to go above the lowered rate</a:t>
            </a:r>
          </a:p>
          <a:p>
            <a:pPr>
              <a:buFont typeface="Arial" charset="0"/>
              <a:buChar char="•"/>
              <a:defRPr/>
            </a:pPr>
            <a:r>
              <a:rPr lang="en-US" sz="2800" dirty="0" smtClean="0"/>
              <a:t>Enhanced transparency and “Truth-in-Taxation” modifications</a:t>
            </a:r>
          </a:p>
          <a:p>
            <a:pPr>
              <a:buFont typeface="Arial" charset="0"/>
              <a:buChar char="•"/>
              <a:defRPr/>
            </a:pPr>
            <a:r>
              <a:rPr lang="en-US" sz="2800" dirty="0" smtClean="0"/>
              <a:t>Appraisal reforms</a:t>
            </a:r>
          </a:p>
        </p:txBody>
      </p:sp>
    </p:spTree>
    <p:extLst>
      <p:ext uri="{BB962C8B-B14F-4D97-AF65-F5344CB8AC3E}">
        <p14:creationId xmlns:p14="http://schemas.microsoft.com/office/powerpoint/2010/main" val="358230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smtClean="0"/>
              <a:t>New Terminology</a:t>
            </a:r>
          </a:p>
        </p:txBody>
      </p:sp>
      <p:graphicFrame>
        <p:nvGraphicFramePr>
          <p:cNvPr id="7" name="Content Placeholder 6"/>
          <p:cNvGraphicFramePr>
            <a:graphicFrameLocks noGrp="1"/>
          </p:cNvGraphicFramePr>
          <p:nvPr>
            <p:ph sz="half" idx="1"/>
          </p:nvPr>
        </p:nvGraphicFramePr>
        <p:xfrm>
          <a:off x="3581400" y="1066800"/>
          <a:ext cx="5334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2"/>
          </p:nvPr>
        </p:nvGraphicFramePr>
        <p:xfrm>
          <a:off x="3581400" y="2971800"/>
          <a:ext cx="5334000" cy="327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161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a:spLocks noGrp="1"/>
          </p:cNvSpPr>
          <p:nvPr>
            <p:ph type="title"/>
          </p:nvPr>
        </p:nvSpPr>
        <p:spPr/>
        <p:txBody>
          <a:bodyPr/>
          <a:lstStyle/>
          <a:p>
            <a:r>
              <a:rPr lang="en-US" altLang="en-US" b="1" smtClean="0"/>
              <a:t>In a Nutshell…</a:t>
            </a:r>
          </a:p>
        </p:txBody>
      </p:sp>
      <p:sp>
        <p:nvSpPr>
          <p:cNvPr id="6147" name="Text Placeholder 2"/>
          <p:cNvSpPr>
            <a:spLocks noGrp="1"/>
          </p:cNvSpPr>
          <p:nvPr>
            <p:ph type="body" idx="1"/>
          </p:nvPr>
        </p:nvSpPr>
        <p:spPr/>
        <p:txBody>
          <a:bodyPr/>
          <a:lstStyle/>
          <a:p>
            <a:pPr algn="ctr"/>
            <a:r>
              <a:rPr lang="en-US" altLang="en-US" smtClean="0"/>
              <a:t>Pre S.B. 2</a:t>
            </a:r>
          </a:p>
        </p:txBody>
      </p:sp>
      <p:sp>
        <p:nvSpPr>
          <p:cNvPr id="6148" name="Content Placeholder 9"/>
          <p:cNvSpPr>
            <a:spLocks noGrp="1"/>
          </p:cNvSpPr>
          <p:nvPr>
            <p:ph sz="half" idx="2"/>
          </p:nvPr>
        </p:nvSpPr>
        <p:spPr/>
        <p:txBody>
          <a:bodyPr/>
          <a:lstStyle/>
          <a:p>
            <a:r>
              <a:rPr lang="en-US" altLang="en-US" dirty="0" smtClean="0"/>
              <a:t>If county adopted a tax rate exceeding the rollback rate (8 percent M&amp;O growth), voters COULD petition for a rollback election. </a:t>
            </a:r>
          </a:p>
          <a:p>
            <a:r>
              <a:rPr lang="en-US" altLang="en-US" dirty="0" smtClean="0"/>
              <a:t>Rollback election not held on uniform election date.</a:t>
            </a:r>
          </a:p>
        </p:txBody>
      </p:sp>
      <p:sp>
        <p:nvSpPr>
          <p:cNvPr id="6149" name="Text Placeholder 10"/>
          <p:cNvSpPr>
            <a:spLocks noGrp="1"/>
          </p:cNvSpPr>
          <p:nvPr>
            <p:ph type="body" sz="quarter" idx="3"/>
          </p:nvPr>
        </p:nvSpPr>
        <p:spPr/>
        <p:txBody>
          <a:bodyPr/>
          <a:lstStyle/>
          <a:p>
            <a:pPr algn="ctr"/>
            <a:r>
              <a:rPr lang="en-US" altLang="en-US" smtClean="0"/>
              <a:t>Post S.B. 2</a:t>
            </a:r>
          </a:p>
        </p:txBody>
      </p:sp>
      <p:sp>
        <p:nvSpPr>
          <p:cNvPr id="6150" name="Content Placeholder 11"/>
          <p:cNvSpPr>
            <a:spLocks noGrp="1"/>
          </p:cNvSpPr>
          <p:nvPr>
            <p:ph sz="quarter" idx="4"/>
          </p:nvPr>
        </p:nvSpPr>
        <p:spPr/>
        <p:txBody>
          <a:bodyPr/>
          <a:lstStyle/>
          <a:p>
            <a:r>
              <a:rPr lang="en-US" altLang="en-US" dirty="0" smtClean="0"/>
              <a:t>If county adopts a tax rate exceeding the voter-approval rate (3.5 percent M&amp;O growth, plus “unused increment rate”), county MUST hold an automatic election. </a:t>
            </a:r>
          </a:p>
          <a:p>
            <a:r>
              <a:rPr lang="en-US" altLang="en-US" dirty="0" smtClean="0"/>
              <a:t>Tax rate approval election must be held on November uniform election date.</a:t>
            </a:r>
          </a:p>
        </p:txBody>
      </p:sp>
    </p:spTree>
    <p:extLst>
      <p:ext uri="{BB962C8B-B14F-4D97-AF65-F5344CB8AC3E}">
        <p14:creationId xmlns:p14="http://schemas.microsoft.com/office/powerpoint/2010/main" val="189092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smtClean="0"/>
              <a:t>Special Taxing Units</a:t>
            </a:r>
          </a:p>
        </p:txBody>
      </p:sp>
      <p:sp>
        <p:nvSpPr>
          <p:cNvPr id="7171" name="Content Placeholder 2"/>
          <p:cNvSpPr>
            <a:spLocks noGrp="1"/>
          </p:cNvSpPr>
          <p:nvPr>
            <p:ph sz="half" idx="1"/>
          </p:nvPr>
        </p:nvSpPr>
        <p:spPr/>
        <p:txBody>
          <a:bodyPr>
            <a:normAutofit/>
          </a:bodyPr>
          <a:lstStyle/>
          <a:p>
            <a:r>
              <a:rPr lang="en-US" altLang="en-US" sz="2400" dirty="0" smtClean="0"/>
              <a:t>Hospital Districts</a:t>
            </a:r>
          </a:p>
          <a:p>
            <a:r>
              <a:rPr lang="en-US" altLang="en-US" sz="2400" dirty="0" smtClean="0"/>
              <a:t>Junior College Districts</a:t>
            </a:r>
          </a:p>
          <a:p>
            <a:r>
              <a:rPr lang="en-US" altLang="en-US" sz="2400" dirty="0" smtClean="0"/>
              <a:t>Any taxing unit, other than a school, with a  tax rate less than 2.5 cents per $100</a:t>
            </a:r>
          </a:p>
          <a:p>
            <a:r>
              <a:rPr lang="en-US" altLang="en-US" sz="2400" dirty="0" smtClean="0"/>
              <a:t>Special taxing unit keeps an 8 percent voter-approval rate</a:t>
            </a:r>
          </a:p>
        </p:txBody>
      </p:sp>
      <p:pic>
        <p:nvPicPr>
          <p:cNvPr id="717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1571626"/>
            <a:ext cx="2895600" cy="40497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83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1981200" y="609600"/>
            <a:ext cx="8229600" cy="1143000"/>
          </a:xfrm>
        </p:spPr>
        <p:txBody>
          <a:bodyPr>
            <a:normAutofit fontScale="90000"/>
          </a:bodyPr>
          <a:lstStyle/>
          <a:p>
            <a:r>
              <a:rPr lang="en-US" altLang="en-US" b="1" smtClean="0"/>
              <a:t>Voter-Approval Rate Calculation</a:t>
            </a:r>
            <a:br>
              <a:rPr lang="en-US" altLang="en-US" b="1" smtClean="0"/>
            </a:br>
            <a:r>
              <a:rPr lang="en-US" altLang="en-US" b="1" smtClean="0"/>
              <a:t>(non-special taxing units)</a:t>
            </a:r>
          </a:p>
        </p:txBody>
      </p:sp>
      <p:graphicFrame>
        <p:nvGraphicFramePr>
          <p:cNvPr id="11" name="Content Placeholder 10"/>
          <p:cNvGraphicFramePr>
            <a:graphicFrameLocks noGrp="1"/>
          </p:cNvGraphicFramePr>
          <p:nvPr>
            <p:ph idx="1"/>
          </p:nvPr>
        </p:nvGraphicFramePr>
        <p:xfrm>
          <a:off x="1981200" y="1219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74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smtClean="0"/>
              <a:t>Unused Increment Rate</a:t>
            </a:r>
          </a:p>
        </p:txBody>
      </p:sp>
      <p:sp>
        <p:nvSpPr>
          <p:cNvPr id="9219" name="Content Placeholder 2"/>
          <p:cNvSpPr>
            <a:spLocks noGrp="1"/>
          </p:cNvSpPr>
          <p:nvPr>
            <p:ph sz="half" idx="1"/>
          </p:nvPr>
        </p:nvSpPr>
        <p:spPr/>
        <p:txBody>
          <a:bodyPr>
            <a:noAutofit/>
          </a:bodyPr>
          <a:lstStyle/>
          <a:p>
            <a:r>
              <a:rPr lang="en-US" altLang="en-US" sz="2400" dirty="0"/>
              <a:t>A new component in the voter-approval rate formula</a:t>
            </a:r>
          </a:p>
          <a:p>
            <a:r>
              <a:rPr lang="en-US" altLang="en-US" sz="2400" dirty="0"/>
              <a:t>The 3-year rolling sum of the difference between the adopted tax rate and the voter-approval tax rate</a:t>
            </a:r>
          </a:p>
          <a:p>
            <a:r>
              <a:rPr lang="en-US" altLang="en-US" sz="2400" dirty="0" smtClean="0"/>
              <a:t>County can </a:t>
            </a:r>
            <a:r>
              <a:rPr lang="en-US" altLang="en-US" sz="2400" dirty="0"/>
              <a:t>“bank” unused amounts for up to three years</a:t>
            </a:r>
          </a:p>
        </p:txBody>
      </p:sp>
      <p:pic>
        <p:nvPicPr>
          <p:cNvPr id="922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449514"/>
            <a:ext cx="4038600" cy="2827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50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39320</TotalTime>
  <Words>2304</Words>
  <Application>Microsoft Office PowerPoint</Application>
  <PresentationFormat>Widescreen</PresentationFormat>
  <Paragraphs>157</Paragraphs>
  <Slides>35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 3</vt:lpstr>
      <vt:lpstr>Facet</vt:lpstr>
      <vt:lpstr>After the Election: SB2 and Redistricting</vt:lpstr>
      <vt:lpstr>PowerPoint Presentation</vt:lpstr>
      <vt:lpstr>PowerPoint Presentation</vt:lpstr>
      <vt:lpstr>Major Components of S.B. 2</vt:lpstr>
      <vt:lpstr>New Terminology</vt:lpstr>
      <vt:lpstr>In a Nutshell…</vt:lpstr>
      <vt:lpstr>Special Taxing Units</vt:lpstr>
      <vt:lpstr>Voter-Approval Rate Calculation (non-special taxing units)</vt:lpstr>
      <vt:lpstr>Unused Increment Rate</vt:lpstr>
      <vt:lpstr>De Minimis Rate</vt:lpstr>
      <vt:lpstr>Application of De Minimis Rate</vt:lpstr>
      <vt:lpstr>Legislative Reaction</vt:lpstr>
      <vt:lpstr>Disaster Flexibility</vt:lpstr>
      <vt:lpstr>Timeline</vt:lpstr>
      <vt:lpstr>Compressed Schedule</vt:lpstr>
      <vt:lpstr>Transparency Changes</vt:lpstr>
      <vt:lpstr>Property Tax Database</vt:lpstr>
      <vt:lpstr>Website Posting Requirements</vt:lpstr>
      <vt:lpstr>First Responder Expenditures</vt:lpstr>
      <vt:lpstr>Redistricting</vt:lpstr>
      <vt:lpstr>2020 Census</vt:lpstr>
      <vt:lpstr>PowerPoint Presentation</vt:lpstr>
      <vt:lpstr>Review population bracket requirements </vt:lpstr>
      <vt:lpstr>Review population bracket requirements</vt:lpstr>
      <vt:lpstr>Review population bracket requirements</vt:lpstr>
      <vt:lpstr>Review population bracket requirements</vt:lpstr>
      <vt:lpstr>Review population bracket requirements</vt:lpstr>
      <vt:lpstr>Legislative Redistricting</vt:lpstr>
      <vt:lpstr>Legislative Redistricting</vt:lpstr>
      <vt:lpstr>County Redistricting</vt:lpstr>
      <vt:lpstr>County Redistricting</vt:lpstr>
      <vt:lpstr>County Redistricting</vt:lpstr>
      <vt:lpstr>County Redistricting</vt:lpstr>
      <vt:lpstr>Voting Rights Act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Shepperson</dc:creator>
  <cp:lastModifiedBy>Paul Miles</cp:lastModifiedBy>
  <cp:revision>60</cp:revision>
  <cp:lastPrinted>2019-12-16T17:27:08Z</cp:lastPrinted>
  <dcterms:created xsi:type="dcterms:W3CDTF">2019-12-03T21:47:14Z</dcterms:created>
  <dcterms:modified xsi:type="dcterms:W3CDTF">2020-01-08T22:28:00Z</dcterms:modified>
</cp:coreProperties>
</file>